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1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2" r:id="rId2"/>
    <p:sldId id="323" r:id="rId3"/>
    <p:sldId id="304" r:id="rId4"/>
    <p:sldId id="307" r:id="rId5"/>
    <p:sldId id="282" r:id="rId6"/>
    <p:sldId id="314" r:id="rId7"/>
    <p:sldId id="315" r:id="rId8"/>
    <p:sldId id="318" r:id="rId9"/>
    <p:sldId id="317" r:id="rId10"/>
    <p:sldId id="319" r:id="rId11"/>
    <p:sldId id="321" r:id="rId12"/>
    <p:sldId id="322" r:id="rId13"/>
    <p:sldId id="297" r:id="rId14"/>
    <p:sldId id="326" r:id="rId15"/>
    <p:sldId id="324" r:id="rId16"/>
    <p:sldId id="325" r:id="rId17"/>
    <p:sldId id="369" r:id="rId18"/>
    <p:sldId id="368" r:id="rId19"/>
    <p:sldId id="370" r:id="rId20"/>
    <p:sldId id="364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ECDB9-D8C0-4416-885D-F13EC2988F28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56F63-F821-416B-B836-385B1EDC5E9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454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8814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130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493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9397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667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9742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4541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914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0138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m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20" name="Forma livre: Forma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rtlCol="0" anchor="ctr" anchorCtr="0">
            <a:noAutofit/>
          </a:bodyPr>
          <a:lstStyle>
            <a:lvl1pPr algn="ctr">
              <a:lnSpc>
                <a:spcPct val="100000"/>
              </a:lnSpc>
              <a:defRPr lang="pt-BR" sz="360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</p:spTree>
    <p:extLst>
      <p:ext uri="{BB962C8B-B14F-4D97-AF65-F5344CB8AC3E}">
        <p14:creationId xmlns:p14="http://schemas.microsoft.com/office/powerpoint/2010/main" val="3027352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ha do Temp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vre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/>
          </a:p>
        </p:txBody>
      </p:sp>
      <p:sp>
        <p:nvSpPr>
          <p:cNvPr id="10" name="Forma Livre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0" name="Imagem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pt-BR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4" name="Espaço Reservado para Texto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pt-BR" sz="1800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 rtlCol="0">
            <a:normAutofit/>
          </a:bodyPr>
          <a:lstStyle>
            <a:lvl1pPr>
              <a:defRPr lang="pt-BR" sz="1800"/>
            </a:lvl1pPr>
            <a:lvl2pPr>
              <a:defRPr lang="pt-BR" sz="1800"/>
            </a:lvl2pPr>
            <a:lvl3pPr>
              <a:defRPr lang="pt-BR" sz="1800"/>
            </a:lvl3pPr>
            <a:lvl4pPr>
              <a:defRPr lang="pt-BR" sz="1800"/>
            </a:lvl4pPr>
            <a:lvl5pPr>
              <a:defRPr lang="pt-BR" sz="18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20" name="Espaço Reservado para o Número do Slide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pt-BR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810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Elemento gráfico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pt-BR" sz="3600" b="1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49" name="Forma Livre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16" name="Espaço Reservado para Conteúdo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pt-BR" sz="1800"/>
            </a:lvl1pPr>
            <a:lvl2pPr>
              <a:spcBef>
                <a:spcPts val="1000"/>
              </a:spcBef>
              <a:defRPr lang="pt-BR" sz="1800"/>
            </a:lvl2pPr>
            <a:lvl3pPr>
              <a:spcBef>
                <a:spcPts val="1000"/>
              </a:spcBef>
              <a:defRPr lang="pt-BR" sz="1800"/>
            </a:lvl3pPr>
            <a:lvl4pPr>
              <a:spcBef>
                <a:spcPts val="1000"/>
              </a:spcBef>
              <a:defRPr lang="pt-BR" sz="1800"/>
            </a:lvl4pPr>
            <a:lvl5pPr>
              <a:spcBef>
                <a:spcPts val="1000"/>
              </a:spcBef>
              <a:defRPr lang="pt-BR" sz="18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8" name="Espaço Reservado para Conteúdo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pt-BR" sz="1800"/>
            </a:lvl1pPr>
            <a:lvl2pPr>
              <a:spcBef>
                <a:spcPts val="1000"/>
              </a:spcBef>
              <a:defRPr lang="pt-BR" sz="1800"/>
            </a:lvl2pPr>
            <a:lvl3pPr>
              <a:spcBef>
                <a:spcPts val="1000"/>
              </a:spcBef>
              <a:defRPr lang="pt-BR" sz="1800"/>
            </a:lvl3pPr>
            <a:lvl4pPr>
              <a:spcBef>
                <a:spcPts val="1000"/>
              </a:spcBef>
              <a:defRPr lang="pt-BR" sz="1800"/>
            </a:lvl4pPr>
            <a:lvl5pPr>
              <a:spcBef>
                <a:spcPts val="1000"/>
              </a:spcBef>
              <a:defRPr lang="pt-BR" sz="18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27" name="Espaço Reservado para o Número do Slide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pt-BR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  <p:pic>
        <p:nvPicPr>
          <p:cNvPr id="43" name="Elemento gráfico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Elemento gráfico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m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1728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ha do Temp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sz="450" dirty="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sz="16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 rtlCol="0"/>
          <a:lstStyle>
            <a:lvl1pPr algn="ctr">
              <a:lnSpc>
                <a:spcPct val="100000"/>
              </a:lnSpc>
              <a:defRPr lang="pt-BR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4" name="Espaço Reservado para Conteúdo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 rtlCol="0">
            <a:normAutofit/>
          </a:bodyPr>
          <a:lstStyle>
            <a:lvl1pPr>
              <a:spcBef>
                <a:spcPts val="1000"/>
              </a:spcBef>
              <a:defRPr lang="pt-BR" sz="1800"/>
            </a:lvl1pPr>
            <a:lvl2pPr>
              <a:spcBef>
                <a:spcPts val="1000"/>
              </a:spcBef>
              <a:defRPr lang="pt-BR" sz="1800"/>
            </a:lvl2pPr>
            <a:lvl3pPr>
              <a:spcBef>
                <a:spcPts val="1000"/>
              </a:spcBef>
              <a:defRPr lang="pt-BR" sz="1800"/>
            </a:lvl3pPr>
            <a:lvl4pPr>
              <a:spcBef>
                <a:spcPts val="1000"/>
              </a:spcBef>
              <a:defRPr lang="pt-BR" sz="1800"/>
            </a:lvl4pPr>
            <a:lvl5pPr>
              <a:spcBef>
                <a:spcPts val="1000"/>
              </a:spcBef>
              <a:defRPr lang="pt-BR" sz="18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6" name="Espaço Reservado para o Número do Slide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pt-BR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8119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chament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: Forma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9" name="Forma livre: Forma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pic>
        <p:nvPicPr>
          <p:cNvPr id="9" name="Imagem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rtlCol="0" anchor="b" anchorCtr="0">
            <a:noAutofit/>
          </a:bodyPr>
          <a:lstStyle>
            <a:lvl1pPr algn="l">
              <a:lnSpc>
                <a:spcPct val="100000"/>
              </a:lnSpc>
              <a:defRPr lang="pt-BR" sz="360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rtlCol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lang="pt-BR" sz="2400"/>
            </a:lvl1pPr>
            <a:lvl2pPr marL="457200" indent="0" algn="ctr">
              <a:buNone/>
              <a:defRPr lang="pt-BR" sz="2000"/>
            </a:lvl2pPr>
            <a:lvl3pPr marL="914400" indent="0" algn="ctr">
              <a:buNone/>
              <a:defRPr lang="pt-BR" sz="1800"/>
            </a:lvl3pPr>
            <a:lvl4pPr marL="1371600" indent="0" algn="ctr">
              <a:buNone/>
              <a:defRPr lang="pt-BR" sz="1600"/>
            </a:lvl4pPr>
            <a:lvl5pPr marL="1828800" indent="0" algn="ctr">
              <a:buNone/>
              <a:defRPr lang="pt-BR" sz="1600"/>
            </a:lvl5pPr>
            <a:lvl6pPr marL="2286000" indent="0" algn="ctr">
              <a:buNone/>
              <a:defRPr lang="pt-BR" sz="1600"/>
            </a:lvl6pPr>
            <a:lvl7pPr marL="2743200" indent="0" algn="ctr">
              <a:buNone/>
              <a:defRPr lang="pt-BR" sz="1600"/>
            </a:lvl7pPr>
            <a:lvl8pPr marL="3200400" indent="0" algn="ctr">
              <a:buNone/>
              <a:defRPr lang="pt-BR" sz="1600"/>
            </a:lvl8pPr>
            <a:lvl9pPr marL="3657600" indent="0" algn="ctr">
              <a:buNone/>
              <a:defRPr lang="pt-BR" sz="1600"/>
            </a:lvl9pPr>
          </a:lstStyle>
          <a:p>
            <a:pPr rtl="0"/>
            <a:r>
              <a:rPr lang="pt-BR"/>
              <a:t>Clique para adicionar um subtítulo</a:t>
            </a:r>
          </a:p>
        </p:txBody>
      </p:sp>
    </p:spTree>
    <p:extLst>
      <p:ext uri="{BB962C8B-B14F-4D97-AF65-F5344CB8AC3E}">
        <p14:creationId xmlns:p14="http://schemas.microsoft.com/office/powerpoint/2010/main" val="156110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/>
          <a:lstStyle>
            <a:defPPr>
              <a:defRPr lang="pt-BR"/>
            </a:def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pt-BR">
                <a:latin typeface="+mn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3435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pt-BR">
                <a:latin typeface="+mn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5716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rtlCol="0" anchor="b"/>
          <a:lstStyle>
            <a:lvl1pPr>
              <a:lnSpc>
                <a:spcPct val="100000"/>
              </a:lnSpc>
              <a:defRPr lang="pt-BR" sz="320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pt-BR">
                <a:latin typeface="+mn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 rtlCol="0"/>
          <a:lstStyle>
            <a:lvl1pPr marL="0" indent="0">
              <a:buNone/>
              <a:defRPr lang="pt-BR" sz="1600"/>
            </a:lvl1pPr>
            <a:lvl2pPr marL="457200" indent="0">
              <a:buNone/>
              <a:defRPr lang="pt-BR" sz="1400"/>
            </a:lvl2pPr>
            <a:lvl3pPr marL="914400" indent="0">
              <a:buNone/>
              <a:defRPr lang="pt-BR" sz="1200"/>
            </a:lvl3pPr>
            <a:lvl4pPr marL="1371600" indent="0">
              <a:buNone/>
              <a:defRPr lang="pt-BR" sz="1000"/>
            </a:lvl4pPr>
            <a:lvl5pPr marL="1828800" indent="0">
              <a:buNone/>
              <a:defRPr lang="pt-BR" sz="1000"/>
            </a:lvl5pPr>
            <a:lvl6pPr marL="2286000" indent="0">
              <a:buNone/>
              <a:defRPr lang="pt-BR" sz="1000"/>
            </a:lvl6pPr>
            <a:lvl7pPr marL="2743200" indent="0">
              <a:buNone/>
              <a:defRPr lang="pt-BR" sz="1000"/>
            </a:lvl7pPr>
            <a:lvl8pPr marL="3200400" indent="0">
              <a:buNone/>
              <a:defRPr lang="pt-BR" sz="1000"/>
            </a:lvl8pPr>
            <a:lvl9pPr marL="3657600" indent="0">
              <a:buNone/>
              <a:defRPr lang="pt-BR" sz="1000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 rtlCol="0"/>
          <a:lstStyle>
            <a:lvl1pPr>
              <a:defRPr lang="pt-BR" sz="3200"/>
            </a:lvl1pPr>
            <a:lvl2pPr>
              <a:defRPr lang="pt-BR" sz="2800"/>
            </a:lvl2pPr>
            <a:lvl3pPr>
              <a:defRPr lang="pt-BR" sz="2400"/>
            </a:lvl3pPr>
            <a:lvl4pPr>
              <a:defRPr lang="pt-BR" sz="2000"/>
            </a:lvl4pPr>
            <a:lvl5pPr>
              <a:defRPr lang="pt-BR" sz="2000"/>
            </a:lvl5pPr>
            <a:lvl6pPr>
              <a:defRPr lang="pt-BR" sz="2000"/>
            </a:lvl6pPr>
            <a:lvl7pPr>
              <a:defRPr lang="pt-BR" sz="2000"/>
            </a:lvl7pPr>
            <a:lvl8pPr>
              <a:defRPr lang="pt-BR" sz="2000"/>
            </a:lvl8pPr>
            <a:lvl9pPr>
              <a:defRPr lang="pt-BR" sz="2000"/>
            </a:lvl9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95886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rtlCol="0" anchor="b"/>
          <a:lstStyle>
            <a:lvl1pPr>
              <a:lnSpc>
                <a:spcPct val="100000"/>
              </a:lnSpc>
              <a:defRPr lang="pt-BR" sz="320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pt-BR">
                <a:latin typeface="+mn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 rtlCol="0"/>
          <a:lstStyle>
            <a:lvl1pPr marL="0" indent="0">
              <a:buNone/>
              <a:defRPr lang="pt-BR" sz="1600"/>
            </a:lvl1pPr>
            <a:lvl2pPr marL="457200" indent="0">
              <a:buNone/>
              <a:defRPr lang="pt-BR" sz="1400"/>
            </a:lvl2pPr>
            <a:lvl3pPr marL="914400" indent="0">
              <a:buNone/>
              <a:defRPr lang="pt-BR" sz="1200"/>
            </a:lvl3pPr>
            <a:lvl4pPr marL="1371600" indent="0">
              <a:buNone/>
              <a:defRPr lang="pt-BR" sz="1000"/>
            </a:lvl4pPr>
            <a:lvl5pPr marL="1828800" indent="0">
              <a:buNone/>
              <a:defRPr lang="pt-BR" sz="1000"/>
            </a:lvl5pPr>
            <a:lvl6pPr marL="2286000" indent="0">
              <a:buNone/>
              <a:defRPr lang="pt-BR" sz="1000"/>
            </a:lvl6pPr>
            <a:lvl7pPr marL="2743200" indent="0">
              <a:buNone/>
              <a:defRPr lang="pt-BR" sz="1000"/>
            </a:lvl7pPr>
            <a:lvl8pPr marL="3200400" indent="0">
              <a:buNone/>
              <a:defRPr lang="pt-BR" sz="1000"/>
            </a:lvl8pPr>
            <a:lvl9pPr marL="3657600" indent="0">
              <a:buNone/>
              <a:defRPr lang="pt-BR" sz="1000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3" name="Espaço Reservado para Imagem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lang="pt-BR" sz="2800"/>
            </a:lvl1pPr>
            <a:lvl2pPr marL="457200" indent="0">
              <a:buNone/>
              <a:defRPr lang="pt-BR" sz="2800"/>
            </a:lvl2pPr>
            <a:lvl3pPr marL="914400" indent="0">
              <a:buNone/>
              <a:defRPr lang="pt-BR" sz="2400"/>
            </a:lvl3pPr>
            <a:lvl4pPr marL="1371600" indent="0">
              <a:buNone/>
              <a:defRPr lang="pt-BR" sz="2000"/>
            </a:lvl4pPr>
            <a:lvl5pPr marL="1828800" indent="0">
              <a:buNone/>
              <a:defRPr lang="pt-BR" sz="2000"/>
            </a:lvl5pPr>
            <a:lvl6pPr marL="2286000" indent="0">
              <a:buNone/>
              <a:defRPr lang="pt-BR" sz="2000"/>
            </a:lvl6pPr>
            <a:lvl7pPr marL="2743200" indent="0">
              <a:buNone/>
              <a:defRPr lang="pt-BR" sz="2000"/>
            </a:lvl7pPr>
            <a:lvl8pPr marL="3200400" indent="0">
              <a:buNone/>
              <a:defRPr lang="pt-BR" sz="2000"/>
            </a:lvl8pPr>
            <a:lvl9pPr marL="3657600" indent="0">
              <a:buNone/>
              <a:defRPr lang="pt-BR" sz="2000"/>
            </a:lvl9pPr>
          </a:lstStyle>
          <a:p>
            <a:pPr rtl="0"/>
            <a:r>
              <a:rPr lang="pt-BR"/>
              <a:t>Clique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363106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orma Livre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" name="Forma Livre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orma Livre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1" name="Forma Livre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</p:grpSp>
      <p:sp>
        <p:nvSpPr>
          <p:cNvPr id="14" name="Imagem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pt-BR" sz="360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pt-BR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pt-BR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pt-BR" sz="1800"/>
            </a:lvl3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pt-BR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0591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çã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sz="45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sz="1600" dirty="0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orma livre: Forma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</a:lstStyle>
            <a:p>
              <a:pPr lvl="0" rtl="0"/>
              <a:endParaRPr lang="pt-BR" dirty="0"/>
            </a:p>
          </p:txBody>
        </p:sp>
        <p:sp>
          <p:nvSpPr>
            <p:cNvPr id="15" name="Forma livre: Forma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</a:lstStyle>
            <a:p>
              <a:pPr lvl="0" rtl="0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m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</p:grpSp>
      <p:sp>
        <p:nvSpPr>
          <p:cNvPr id="2" name="Título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rtlCol="0" anchor="ctr">
            <a:noAutofit/>
          </a:bodyPr>
          <a:lstStyle>
            <a:lvl1pPr algn="l">
              <a:lnSpc>
                <a:spcPct val="100000"/>
              </a:lnSpc>
              <a:defRPr lang="pt-BR" sz="3600" b="1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 rtlCol="0">
            <a:normAutofit/>
          </a:bodyPr>
          <a:lstStyle>
            <a:lvl1pPr marL="0" indent="0">
              <a:buNone/>
              <a:defRPr lang="pt-BR" sz="1800"/>
            </a:lvl1pPr>
          </a:lstStyle>
          <a:p>
            <a:pPr lvl="0" rtl="0"/>
            <a:r>
              <a:rPr lang="pt-BR"/>
              <a:t>Clique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370755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 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sz="450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sz="1600" dirty="0"/>
          </a:p>
        </p:txBody>
      </p:sp>
      <p:sp>
        <p:nvSpPr>
          <p:cNvPr id="36" name="Forma Livre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lvl="0" algn="ctr" rtl="0"/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pt-BR" sz="3600"/>
            </a:lvl1pPr>
          </a:lstStyle>
          <a:p>
            <a:pPr rtl="0"/>
            <a:r>
              <a:rPr lang="pt-BR"/>
              <a:t>Clique para adicionar o texto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t-BR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pt-BR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pt-BR" sz="2400"/>
            </a:lvl3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</p:txBody>
      </p:sp>
      <p:sp>
        <p:nvSpPr>
          <p:cNvPr id="52" name="Espaço Reservado para Imagem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>
              <a:buNone/>
              <a:defRPr lang="pt-BR" sz="1800"/>
            </a:lvl1pPr>
          </a:lstStyle>
          <a:p>
            <a:pPr lvl="0" rtl="0"/>
            <a:r>
              <a:rPr lang="pt-BR"/>
              <a:t>Clique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3559098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m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53" name="Forma livre: Forma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29" name="Forma Livre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31" name="Forma Livre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33" name="Imagem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rtlCol="0" anchor="b" anchorCtr="0">
            <a:noAutofit/>
          </a:bodyPr>
          <a:lstStyle>
            <a:lvl1pPr algn="l">
              <a:lnSpc>
                <a:spcPct val="100000"/>
              </a:lnSpc>
              <a:defRPr lang="pt-BR" sz="3600" b="1">
                <a:latin typeface="+mj-lt"/>
                <a:cs typeface="Arial" panose="020B0604020202020204" pitchFamily="34" charset="0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3" name="Espaço Reservado para Conteúdo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pt-BR" sz="1800"/>
            </a:lvl1pPr>
            <a:lvl2pPr>
              <a:spcBef>
                <a:spcPts val="1000"/>
              </a:spcBef>
              <a:defRPr lang="pt-BR" sz="1800"/>
            </a:lvl2pPr>
            <a:lvl3pPr>
              <a:spcBef>
                <a:spcPts val="1000"/>
              </a:spcBef>
              <a:defRPr lang="pt-BR" sz="1800"/>
            </a:lvl3pPr>
            <a:lvl4pPr>
              <a:spcBef>
                <a:spcPts val="1000"/>
              </a:spcBef>
              <a:defRPr lang="pt-BR" sz="1800"/>
            </a:lvl4pPr>
            <a:lvl5pPr>
              <a:spcBef>
                <a:spcPts val="1000"/>
              </a:spcBef>
              <a:defRPr lang="pt-BR" sz="18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8" name="Espaço Reservado para o Número do Slide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pt-BR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569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pt-BR" sz="360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1" name="Imagem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pic>
        <p:nvPicPr>
          <p:cNvPr id="13" name="Imagem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orma livre: Forma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17" name="Imagem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pic>
        <p:nvPicPr>
          <p:cNvPr id="19" name="Imagem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Espaço Reservado para o Número do Slide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pt-BR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t-BR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pt-BR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pt-BR" sz="2400"/>
            </a:lvl3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568451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rma Livre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8" name="Forma Livre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4" name="Forma Livre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6" name="Forma Livre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</a:lstStyle>
          <a:p>
            <a:pPr lvl="0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" name="Título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pt-BR" sz="360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9" name="Espaço Reservado para o Número do Slide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pt-BR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23" name="Espaço Reservado para Conteúdo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pt-BR" sz="1800"/>
            </a:lvl1pPr>
            <a:lvl2pPr marL="283464" indent="-283464">
              <a:spcBef>
                <a:spcPts val="1000"/>
              </a:spcBef>
              <a:defRPr lang="pt-BR" sz="1800"/>
            </a:lvl2pPr>
            <a:lvl3pPr marL="283464" indent="-283464">
              <a:spcBef>
                <a:spcPts val="1000"/>
              </a:spcBef>
              <a:defRPr lang="pt-BR" sz="1800"/>
            </a:lvl3pPr>
            <a:lvl4pPr marL="283464" indent="-283464">
              <a:spcBef>
                <a:spcPts val="1000"/>
              </a:spcBef>
              <a:defRPr lang="pt-BR" sz="1800"/>
            </a:lvl4pPr>
            <a:lvl5pPr marL="283464" indent="-283464">
              <a:spcBef>
                <a:spcPts val="1000"/>
              </a:spcBef>
              <a:defRPr lang="pt-BR" sz="18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25" name="Espaço Reservado para Conteúdo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pt-BR" sz="1800"/>
            </a:lvl1pPr>
            <a:lvl2pPr marL="283464" indent="-283464">
              <a:spcBef>
                <a:spcPts val="1000"/>
              </a:spcBef>
              <a:defRPr lang="pt-BR" sz="1800"/>
            </a:lvl2pPr>
            <a:lvl3pPr marL="283464" indent="-283464">
              <a:spcBef>
                <a:spcPts val="1000"/>
              </a:spcBef>
              <a:defRPr lang="pt-BR" sz="1800"/>
            </a:lvl3pPr>
            <a:lvl4pPr marL="283464" indent="-283464">
              <a:spcBef>
                <a:spcPts val="1000"/>
              </a:spcBef>
              <a:defRPr lang="pt-BR" sz="1800"/>
            </a:lvl4pPr>
            <a:lvl5pPr marL="283464" indent="-283464">
              <a:spcBef>
                <a:spcPts val="1000"/>
              </a:spcBef>
              <a:defRPr lang="pt-BR" sz="18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03021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ha do Temp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sz="450" dirty="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sz="16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pt-BR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 rtlCol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lang="pt-BR"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lang="pt-BR"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lang="pt-BR"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lang="pt-BR" sz="1800"/>
            </a:lvl4pPr>
            <a:lvl5pPr indent="-283464">
              <a:spcBef>
                <a:spcPts val="1000"/>
              </a:spcBef>
              <a:defRPr lang="pt-BR" sz="18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pt-BR" sz="1800"/>
            </a:lvl1pPr>
            <a:lvl2pPr indent="-283464">
              <a:spcBef>
                <a:spcPts val="1000"/>
              </a:spcBef>
              <a:defRPr lang="pt-BR" sz="1800"/>
            </a:lvl2pPr>
            <a:lvl3pPr indent="-283464">
              <a:spcBef>
                <a:spcPts val="1000"/>
              </a:spcBef>
              <a:defRPr lang="pt-BR" sz="1800"/>
            </a:lvl3pPr>
            <a:lvl4pPr indent="-283464">
              <a:spcBef>
                <a:spcPts val="1000"/>
              </a:spcBef>
              <a:defRPr lang="pt-BR" sz="1800"/>
            </a:lvl4pPr>
            <a:lvl5pPr indent="-283464">
              <a:spcBef>
                <a:spcPts val="1000"/>
              </a:spcBef>
              <a:defRPr lang="pt-BR" sz="18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31" name="Espaço Reservado para Imagem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rtlCol="0">
            <a:noAutofit/>
          </a:bodyPr>
          <a:lstStyle>
            <a:lvl1pPr marL="0" indent="0">
              <a:buNone/>
              <a:defRPr lang="pt-BR" sz="1800"/>
            </a:lvl1pPr>
          </a:lstStyle>
          <a:p>
            <a:pPr lvl="0" rtl="0"/>
            <a:r>
              <a:rPr lang="pt-BR"/>
              <a:t>Clique para adicionar uma imagem</a:t>
            </a: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orma livre: Forma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</a:lstStyle>
            <a:p>
              <a:pPr lvl="0" rtl="0"/>
              <a:endParaRPr lang="pt-BR" dirty="0"/>
            </a:p>
          </p:txBody>
        </p:sp>
        <p:sp>
          <p:nvSpPr>
            <p:cNvPr id="21" name="Forma livre: Forma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</a:lstStyle>
            <a:p>
              <a:pPr lvl="0" rtl="0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22" name="Forma livre: Forma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</a:lstStyle>
            <a:p>
              <a:pPr lvl="0" rtl="0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m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</p:grpSp>
      <p:sp>
        <p:nvSpPr>
          <p:cNvPr id="44" name="Espaço Reservado para o Número do Slide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pt-BR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6175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26" name="Imagem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14" name="Forma Livre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pic>
        <p:nvPicPr>
          <p:cNvPr id="21" name="Imagem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orma Livre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pt-BR" sz="3600" b="1"/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0" name="Espaço Reservado para Conteúdo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t-BR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pt-BR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pt-BR" sz="2400"/>
            </a:lvl3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>
              <a:buNone/>
              <a:defRPr lang="pt-BR" sz="1800"/>
            </a:lvl1pPr>
          </a:lstStyle>
          <a:p>
            <a:pPr rtl="0"/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20" name="Espaço Reservado para o Número do Slide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pt-BR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142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lang="pt-BR"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48F63A3B-78C7-47BE-AE5E-E10140E04643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pt-BR"/>
            </a:defPPr>
          </a:lstStyle>
          <a:p>
            <a:pPr rtl="0"/>
            <a:r>
              <a:rPr lang="pt-BR"/>
              <a:t>Clique para editar o estilo de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9510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pt-BR"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pt-BR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pt-BR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pt-BR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pt-BR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pt-BR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www.blogs.unicamp.br/eccemedicus/tag/vacina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cde.ual.es/en/european-commission-authorises-second-safe-and-effective-vaccine-against-covid-19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oquefuma.com/2020/05/governo-inclui-cloroquina-em-tratamento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creativecommons.org/licenses/by-nc-nd/3.0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ebelem.com/covid-19-two-more-trials-just-published-on-remdesivir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creativecommons.org/licenses/by-nc-nd/3.0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estresascensionados.blogspot.com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-nc-nd/3.0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egionalpaulista.com.br/mundo/anthony-fauci-se-recusa-a-responder-perguntas-sobre-as-origens-do-coronavirus-em-audiencia-no-senado-dos-eua/480864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pixnio.com/pt/media/doenca-de-olho-oculos-facial-mascara-cuidados-medicos-retrato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www.frontiersin.org/articles/10.3389/fphar.2020.563478/ful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809" y="1057274"/>
            <a:ext cx="7043617" cy="2520217"/>
          </a:xfrm>
        </p:spPr>
        <p:txBody>
          <a:bodyPr rtlCol="0" anchor="b">
            <a:normAutofit/>
          </a:bodyPr>
          <a:lstStyle>
            <a:defPPr>
              <a:defRPr lang="pt-BR"/>
            </a:defPPr>
          </a:lstStyle>
          <a:p>
            <a:pPr>
              <a:lnSpc>
                <a:spcPct val="90000"/>
              </a:lnSpc>
            </a:pPr>
            <a:r>
              <a:rPr lang="en-US" sz="1400" dirty="0" err="1"/>
              <a:t>Título</a:t>
            </a:r>
            <a:r>
              <a:rPr lang="en-US" sz="1400" dirty="0"/>
              <a:t>** </a:t>
            </a:r>
            <a:br>
              <a:rPr lang="pt-BR" sz="1400" dirty="0"/>
            </a:br>
            <a:r>
              <a:rPr lang="en-US" sz="1400" dirty="0"/>
              <a:t>The Diaries of Anthony Fauci (2019–2022)</a:t>
            </a:r>
            <a:br>
              <a:rPr lang="pt-BR" sz="1400" dirty="0"/>
            </a:br>
            <a:r>
              <a:rPr lang="en-US" sz="1400" dirty="0"/>
              <a:t> </a:t>
            </a:r>
            <a:br>
              <a:rPr lang="pt-BR" sz="1400" dirty="0"/>
            </a:br>
            <a:r>
              <a:rPr lang="pt-BR" sz="1400" dirty="0"/>
              <a:t>**Subtítulo** </a:t>
            </a:r>
            <a:br>
              <a:rPr lang="pt-BR" sz="1400" dirty="0"/>
            </a:br>
            <a:r>
              <a:rPr lang="pt-BR" sz="1400" dirty="0"/>
              <a:t>Páginas 96–146 </a:t>
            </a:r>
            <a:br>
              <a:rPr lang="pt-BR" sz="1400" dirty="0"/>
            </a:br>
            <a:r>
              <a:rPr lang="pt-BR" sz="1400" dirty="0"/>
              <a:t>13/05/2020 a 22/08/2020</a:t>
            </a:r>
            <a:br>
              <a:rPr lang="pt-BR" sz="1400" dirty="0"/>
            </a:br>
            <a:r>
              <a:rPr lang="pt-BR" sz="1400" dirty="0"/>
              <a:t> </a:t>
            </a:r>
            <a:br>
              <a:rPr lang="pt-BR" sz="1400" dirty="0"/>
            </a:br>
            <a:r>
              <a:rPr lang="pt-BR" sz="1400" dirty="0"/>
              <a:t>**Apoio** </a:t>
            </a:r>
            <a:br>
              <a:rPr lang="pt-BR" sz="1400" dirty="0"/>
            </a:br>
            <a:r>
              <a:rPr lang="pt-BR" sz="1400" dirty="0"/>
              <a:t>Ciência, política e pandemia nos bastidores dos EUA</a:t>
            </a:r>
            <a:br>
              <a:rPr lang="pt-BR" sz="1400" dirty="0"/>
            </a:br>
            <a:r>
              <a:rPr lang="pt-BR" sz="1400" dirty="0"/>
              <a:t> </a:t>
            </a:r>
            <a:br>
              <a:rPr lang="pt-BR" sz="1400" dirty="0"/>
            </a:br>
            <a:endParaRPr lang="pt-BR" sz="1400" dirty="0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E0026169-7786-79AB-7296-698BD5118A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A89B3FE-A6A2-96C6-A05F-7864996B4F9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364808" y="3808750"/>
            <a:ext cx="7043618" cy="2233233"/>
          </a:xfrm>
        </p:spPr>
        <p:txBody>
          <a:bodyPr>
            <a:normAutofit fontScale="92500"/>
          </a:bodyPr>
          <a:lstStyle/>
          <a:p>
            <a:r>
              <a:rPr lang="pt-BR" dirty="0"/>
              <a:t>Esta apresentação analisa um trecho dos diários de Anthony </a:t>
            </a:r>
            <a:r>
              <a:rPr lang="pt-BR" dirty="0" err="1"/>
              <a:t>Fauci</a:t>
            </a:r>
            <a:r>
              <a:rPr lang="pt-BR" dirty="0"/>
              <a:t> entre 13 de maio e 22 de agosto de 2020. O recorte mostra a progressão da pandemia, os conflitos institucionais e a tensão constante entre evidência científica e pressão política nos Estados Unidos.”</a:t>
            </a:r>
          </a:p>
          <a:p>
            <a:r>
              <a:rPr lang="pt-BR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136FCF6-982C-CC37-9625-3EBFC7E7D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3" y="1089213"/>
            <a:ext cx="9879437" cy="980844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 sz="2400" dirty="0"/>
              <a:t>Escolas: sem solução única</a:t>
            </a:r>
            <a:br>
              <a:rPr lang="pt-BR" dirty="0"/>
            </a:br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7DCC342-9FD1-7055-EAAC-008DC851B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50564" y="2331958"/>
            <a:ext cx="9491062" cy="3704266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 dirty="0"/>
              <a:t>- Tentar abrir, quando possível </a:t>
            </a:r>
          </a:p>
          <a:p>
            <a:r>
              <a:rPr lang="pt-BR" dirty="0"/>
              <a:t>- Segurança vem primeiro </a:t>
            </a:r>
          </a:p>
          <a:p>
            <a:r>
              <a:rPr lang="pt-BR" dirty="0"/>
              <a:t>- Crianças, professores e famílias importam </a:t>
            </a:r>
          </a:p>
          <a:p>
            <a:r>
              <a:rPr lang="pt-BR" dirty="0"/>
              <a:t>- Nível de transmissão local decide</a:t>
            </a:r>
          </a:p>
          <a:p>
            <a:r>
              <a:rPr lang="pt-BR" dirty="0"/>
              <a:t> </a:t>
            </a:r>
            <a:r>
              <a:rPr lang="en-US" b="1" dirty="0">
                <a:solidFill>
                  <a:schemeClr val="tx1"/>
                </a:solidFill>
              </a:rPr>
              <a:t>-</a:t>
            </a:r>
            <a:r>
              <a:rPr lang="pt-BR" b="1" dirty="0">
                <a:solidFill>
                  <a:schemeClr val="tx1"/>
                </a:solidFill>
              </a:rPr>
              <a:t>"uma solução única não serve para todos"</a:t>
            </a:r>
          </a:p>
          <a:p>
            <a:r>
              <a:rPr lang="pt-BR" b="1" dirty="0" err="1">
                <a:solidFill>
                  <a:schemeClr val="tx1"/>
                </a:solidFill>
              </a:rPr>
              <a:t>Fauci</a:t>
            </a:r>
            <a:r>
              <a:rPr lang="pt-BR" b="1" dirty="0">
                <a:solidFill>
                  <a:schemeClr val="tx1"/>
                </a:solidFill>
              </a:rPr>
              <a:t> não adota posição absoluta sobre escolas. A formulação central é que a posição padrão seria tentar abrir, mas sempre considerando saúde, segurança, bem-estar e o nível de transmissão comunitária. </a:t>
            </a:r>
            <a:r>
              <a:rPr lang="en-US" b="1" dirty="0">
                <a:solidFill>
                  <a:schemeClr val="tx1"/>
                </a:solidFill>
              </a:rPr>
              <a:t>Em </a:t>
            </a:r>
            <a:r>
              <a:rPr lang="en-US" b="1" dirty="0" err="1">
                <a:solidFill>
                  <a:schemeClr val="tx1"/>
                </a:solidFill>
              </a:rPr>
              <a:t>suas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palavras</a:t>
            </a:r>
            <a:r>
              <a:rPr lang="en-US" b="1" dirty="0">
                <a:solidFill>
                  <a:schemeClr val="tx1"/>
                </a:solidFill>
              </a:rPr>
              <a:t>: ‘one size does not fit all’.”</a:t>
            </a:r>
            <a:endParaRPr lang="pt-BR" b="1" dirty="0">
              <a:solidFill>
                <a:schemeClr val="tx1"/>
              </a:solidFill>
            </a:endParaRPr>
          </a:p>
          <a:p>
            <a:endParaRPr lang="pt-BR" dirty="0"/>
          </a:p>
          <a:p>
            <a:pPr rtl="0"/>
            <a:endParaRPr lang="pt-BR" dirty="0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4DB3991E-0605-C20E-53AD-D64E13638DA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670323" y="1504335"/>
          <a:ext cx="6762851" cy="519709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406925">
                  <a:extLst>
                    <a:ext uri="{9D8B030D-6E8A-4147-A177-3AD203B41FA5}">
                      <a16:colId xmlns:a16="http://schemas.microsoft.com/office/drawing/2014/main" val="180956085"/>
                    </a:ext>
                  </a:extLst>
                </a:gridCol>
                <a:gridCol w="2941165">
                  <a:extLst>
                    <a:ext uri="{9D8B030D-6E8A-4147-A177-3AD203B41FA5}">
                      <a16:colId xmlns:a16="http://schemas.microsoft.com/office/drawing/2014/main" val="1180706872"/>
                    </a:ext>
                  </a:extLst>
                </a:gridCol>
                <a:gridCol w="1185357">
                  <a:extLst>
                    <a:ext uri="{9D8B030D-6E8A-4147-A177-3AD203B41FA5}">
                      <a16:colId xmlns:a16="http://schemas.microsoft.com/office/drawing/2014/main" val="2050154702"/>
                    </a:ext>
                  </a:extLst>
                </a:gridCol>
                <a:gridCol w="1229404">
                  <a:extLst>
                    <a:ext uri="{9D8B030D-6E8A-4147-A177-3AD203B41FA5}">
                      <a16:colId xmlns:a16="http://schemas.microsoft.com/office/drawing/2014/main" val="1872764148"/>
                    </a:ext>
                  </a:extLst>
                </a:gridCol>
              </a:tblGrid>
              <a:tr h="4831338"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r>
                        <a:rPr lang="pt-B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endParaRPr lang="pt-BR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pt-BR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/>
                      <a:endParaRPr lang="pt-BR" noProof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noProof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noProof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noProof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9142786"/>
                  </a:ext>
                </a:extLst>
              </a:tr>
              <a:tr h="281437"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noProof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noProof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noProof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noProof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8576737"/>
                  </a:ext>
                </a:extLst>
              </a:tr>
            </a:tbl>
          </a:graphicData>
        </a:graphic>
      </p:graphicFrame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A913EEC9-16E3-6C86-97D0-A7EC7EA09C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defPPr>
              <a:defRPr lang="pt-BR"/>
            </a:def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996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932237" cy="1524662"/>
          </a:xfrm>
        </p:spPr>
        <p:txBody>
          <a:bodyPr rtlCol="0" anchor="b">
            <a:normAutofit/>
          </a:bodyPr>
          <a:lstStyle>
            <a:defPPr>
              <a:defRPr lang="pt-BR"/>
            </a:defPPr>
          </a:lstStyle>
          <a:p>
            <a:pPr>
              <a:lnSpc>
                <a:spcPct val="90000"/>
              </a:lnSpc>
            </a:pPr>
            <a:r>
              <a:rPr lang="en-US"/>
              <a:t>Operation Warp Speed</a:t>
            </a:r>
            <a:br>
              <a:rPr lang="pt-BR"/>
            </a:br>
            <a:endParaRPr lang="pt-BR"/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1DCFAD14-1AAA-8CDA-A49B-523FD6C66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475" y="457199"/>
            <a:ext cx="987552" cy="244503"/>
          </a:xfrm>
        </p:spPr>
        <p:txBody>
          <a:bodyPr rtlCol="0" anchor="ctr">
            <a:normAutofit/>
          </a:bodyPr>
          <a:lstStyle>
            <a:defPPr>
              <a:defRPr lang="pt-BR"/>
            </a:defPPr>
          </a:lstStyle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Sabon Next LT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Sabon Next 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Espaço Reservado para Conteúdo 3">
            <a:extLst>
              <a:ext uri="{FF2B5EF4-FFF2-40B4-BE49-F238E27FC236}">
                <a16:creationId xmlns:a16="http://schemas.microsoft.com/office/drawing/2014/main" id="{288BD9B8-D6A6-D55A-830D-4D3CC2DC3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2286000"/>
            <a:ext cx="3932237" cy="3567086"/>
          </a:xfrm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r>
              <a:rPr lang="pt-BR" dirty="0"/>
              <a:t>Lançada em 15/05/2020 </a:t>
            </a:r>
          </a:p>
          <a:p>
            <a:r>
              <a:rPr lang="pt-BR" dirty="0"/>
              <a:t>- Meta de acelerar vacinas </a:t>
            </a:r>
          </a:p>
          <a:p>
            <a:r>
              <a:rPr lang="pt-BR" dirty="0"/>
              <a:t>- Forte apoio logístico federal </a:t>
            </a:r>
          </a:p>
          <a:p>
            <a:r>
              <a:rPr lang="pt-BR" dirty="0"/>
              <a:t>- Risco de percepção de pressa excessiva</a:t>
            </a:r>
          </a:p>
          <a:p>
            <a:r>
              <a:rPr lang="pt-BR" dirty="0"/>
              <a:t>“A </a:t>
            </a:r>
            <a:r>
              <a:rPr lang="pt-BR" dirty="0" err="1"/>
              <a:t>Operation</a:t>
            </a:r>
            <a:r>
              <a:rPr lang="pt-BR" dirty="0"/>
              <a:t> </a:t>
            </a:r>
            <a:r>
              <a:rPr lang="pt-BR" dirty="0" err="1"/>
              <a:t>Warp</a:t>
            </a:r>
            <a:r>
              <a:rPr lang="pt-BR" dirty="0"/>
              <a:t> </a:t>
            </a:r>
            <a:r>
              <a:rPr lang="pt-BR" dirty="0" err="1"/>
              <a:t>Speed</a:t>
            </a:r>
            <a:r>
              <a:rPr lang="pt-BR" dirty="0"/>
              <a:t> surge como grande iniciativa federal para acelerar o desenvolvimento e a distribuição de vacinas. Ao mesmo tempo, o nome gera desconforto por sugerir pressa excessiva e possível comprometimento da percepção de segurança.”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r>
              <a:rPr lang="pt-BR" dirty="0"/>
              <a:t>---</a:t>
            </a:r>
          </a:p>
          <a:p>
            <a:pPr rtl="0"/>
            <a:endParaRPr lang="pt-BR" dirty="0"/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5D789684-7921-944F-1B48-C125A26499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836" r="9503"/>
          <a:stretch>
            <a:fillRect/>
          </a:stretch>
        </p:blipFill>
        <p:spPr>
          <a:xfrm>
            <a:off x="5183187" y="741459"/>
            <a:ext cx="6242839" cy="5119592"/>
          </a:xfrm>
          <a:noFill/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E0BA5A6-EAC4-1E59-54B6-D560DB9E9719}"/>
              </a:ext>
            </a:extLst>
          </p:cNvPr>
          <p:cNvSpPr txBox="1"/>
          <p:nvPr/>
        </p:nvSpPr>
        <p:spPr>
          <a:xfrm>
            <a:off x="8985935" y="5660996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  <a:hlinkClick r:id="rId4" tooltip="https://www.blogs.unicamp.br/eccemedicus/tag/vacina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 de Autor Desconhecido está licenciado em </a:t>
            </a: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  <a:hlinkClick r:id="rId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kumimoji="0" lang="pt-BR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30A324-0737-F0DA-1F7D-10CBE06D7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34297"/>
            <a:ext cx="6735097" cy="1563329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 sz="2800" dirty="0"/>
              <a:t>Moderna: da fase 1 à fase 3</a:t>
            </a:r>
            <a:br>
              <a:rPr lang="pt-BR" dirty="0"/>
            </a:br>
            <a:r>
              <a:rPr lang="pt-BR" dirty="0"/>
              <a:t> </a:t>
            </a:r>
            <a:br>
              <a:rPr lang="pt-BR" dirty="0"/>
            </a:br>
            <a:endParaRPr lang="pt-BR" dirty="0"/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AC0C7FF8-9CAF-6C67-C1E5-AF40401D0B3D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875071" y="1071716"/>
          <a:ext cx="10785987" cy="712740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90629">
                  <a:extLst>
                    <a:ext uri="{9D8B030D-6E8A-4147-A177-3AD203B41FA5}">
                      <a16:colId xmlns:a16="http://schemas.microsoft.com/office/drawing/2014/main" val="1764027237"/>
                    </a:ext>
                  </a:extLst>
                </a:gridCol>
                <a:gridCol w="4060206">
                  <a:extLst>
                    <a:ext uri="{9D8B030D-6E8A-4147-A177-3AD203B41FA5}">
                      <a16:colId xmlns:a16="http://schemas.microsoft.com/office/drawing/2014/main" val="778914542"/>
                    </a:ext>
                  </a:extLst>
                </a:gridCol>
                <a:gridCol w="1317785">
                  <a:extLst>
                    <a:ext uri="{9D8B030D-6E8A-4147-A177-3AD203B41FA5}">
                      <a16:colId xmlns:a16="http://schemas.microsoft.com/office/drawing/2014/main" val="4233386372"/>
                    </a:ext>
                  </a:extLst>
                </a:gridCol>
                <a:gridCol w="1317367">
                  <a:extLst>
                    <a:ext uri="{9D8B030D-6E8A-4147-A177-3AD203B41FA5}">
                      <a16:colId xmlns:a16="http://schemas.microsoft.com/office/drawing/2014/main" val="1626524931"/>
                    </a:ext>
                  </a:extLst>
                </a:gridCol>
              </a:tblGrid>
              <a:tr h="4864736"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algn="l"/>
                      <a:r>
                        <a:rPr lang="pt-B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- 18/05: fase 1 com 25 mcg e 100 mcg </a:t>
                      </a:r>
                    </a:p>
                    <a:p>
                      <a:pPr algn="l"/>
                      <a:r>
                        <a:rPr lang="pt-B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Anticorpos neutralizantes robustos </a:t>
                      </a:r>
                    </a:p>
                    <a:p>
                      <a:pPr algn="l"/>
                      <a:r>
                        <a:rPr lang="pt-B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- 27/07: início da fase 3 </a:t>
                      </a:r>
                    </a:p>
                    <a:p>
                      <a:pPr algn="l"/>
                      <a:r>
                        <a:rPr lang="pt-B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- 07/08: 800 inclusões por dia</a:t>
                      </a:r>
                    </a:p>
                    <a:p>
                      <a:pPr algn="l"/>
                      <a:r>
                        <a:rPr lang="pt-BR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l"/>
                      <a:r>
                        <a:rPr lang="pt-BR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“O diário acompanha de perto o avanço da Moderna. Em maio aparecem os dados de fase 1 com doses de 25 e 100 microgramas, com boa resposta de anticorpos neutralizantes. Em 27 de julho começa a fase 3, e em agosto o estudo já recrutava cerca de 800 participantes por dia.”</a:t>
                      </a:r>
                    </a:p>
                    <a:p>
                      <a:pPr algn="l"/>
                      <a:r>
                        <a:rPr lang="pt-B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5033212"/>
                  </a:ext>
                </a:extLst>
              </a:tr>
              <a:tr h="452534"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3796761"/>
                  </a:ext>
                </a:extLst>
              </a:tr>
              <a:tr h="452534"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9202252"/>
                  </a:ext>
                </a:extLst>
              </a:tr>
              <a:tr h="452534"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5356481"/>
                  </a:ext>
                </a:extLst>
              </a:tr>
              <a:tr h="452534"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2085491"/>
                  </a:ext>
                </a:extLst>
              </a:tr>
              <a:tr h="452534"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pt-BR"/>
                      </a:defPPr>
                    </a:lstStyle>
                    <a:p>
                      <a:pPr rtl="0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2318458"/>
                  </a:ext>
                </a:extLst>
              </a:tr>
            </a:tbl>
          </a:graphicData>
        </a:graphic>
      </p:graphicFrame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C21286A-7B29-3B58-1636-0F4572389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883598" y="221454"/>
            <a:ext cx="1067589" cy="471489"/>
          </a:xfrm>
        </p:spPr>
        <p:txBody>
          <a:bodyPr rtlCol="0"/>
          <a:lstStyle>
            <a:defPPr>
              <a:defRPr lang="pt-BR"/>
            </a:def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1EF4DA4-6E01-03FD-12EE-07F6F2687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027174" y="1403064"/>
            <a:ext cx="4945626" cy="364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13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9D22C5-0C9E-B582-A8FE-B45E70A0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849782"/>
            <a:ext cx="3213716" cy="1480463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 sz="2000" dirty="0"/>
              <a:t>Evidência acima da pressa????</a:t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8B5CEF2-E667-BBB5-2EA6-C06F93B6D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459" y="2054942"/>
            <a:ext cx="7236542" cy="4493342"/>
          </a:xfrm>
        </p:spPr>
        <p:txBody>
          <a:bodyPr rtlCol="0">
            <a:normAutofit fontScale="92500" lnSpcReduction="10000"/>
          </a:bodyPr>
          <a:lstStyle>
            <a:defPPr>
              <a:defRPr lang="pt-BR"/>
            </a:defPPr>
          </a:lstStyle>
          <a:p>
            <a:r>
              <a:rPr lang="pt-BR" dirty="0"/>
              <a:t>- </a:t>
            </a:r>
            <a:r>
              <a:rPr lang="pt-BR" dirty="0" err="1"/>
              <a:t>Fauci</a:t>
            </a:r>
            <a:r>
              <a:rPr lang="pt-BR" dirty="0"/>
              <a:t> defende </a:t>
            </a:r>
            <a:r>
              <a:rPr lang="pt-BR" dirty="0" err="1"/>
              <a:t>RCTs</a:t>
            </a:r>
            <a:r>
              <a:rPr lang="pt-BR" dirty="0"/>
              <a:t> </a:t>
            </a:r>
          </a:p>
          <a:p>
            <a:r>
              <a:rPr lang="pt-BR" dirty="0"/>
              <a:t>- - Preocupação com interferência política </a:t>
            </a:r>
          </a:p>
          <a:p>
            <a:r>
              <a:rPr lang="pt-BR" dirty="0"/>
              <a:t>- Segurança e método são centrais</a:t>
            </a:r>
          </a:p>
          <a:p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dirty="0"/>
              <a:t>“Um dos eixos mais claros do diário é a defesa de ensaios randomizados e de avaliação metodológica. </a:t>
            </a:r>
            <a:r>
              <a:rPr lang="pt-BR" dirty="0" err="1"/>
              <a:t>Fauci</a:t>
            </a:r>
            <a:r>
              <a:rPr lang="pt-BR" dirty="0"/>
              <a:t> se mostra consistentemente preocupado com autorizações emergenciais prematuras que pudessem comprometer a ciência e a confiança pública</a:t>
            </a:r>
          </a:p>
          <a:p>
            <a:r>
              <a:rPr lang="pt-BR" dirty="0"/>
              <a:t>.”MAS APRESENTA TAMBÉM CONFLITOS DE INTERESSES ECONÔMICOS .</a:t>
            </a:r>
          </a:p>
          <a:p>
            <a:r>
              <a:rPr lang="pt-BR" dirty="0"/>
              <a:t> </a:t>
            </a:r>
          </a:p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3173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0B9965-01A6-6743-FA50-F3125029B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626235" cy="1178003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pt-BR" sz="1800" dirty="0"/>
              <a:t>Hidroxicloroquina: disputa e recuo</a:t>
            </a:r>
            <a:br>
              <a:rPr lang="pt-BR" sz="2200" dirty="0"/>
            </a:br>
            <a:r>
              <a:rPr lang="pt-BR" sz="2200" dirty="0"/>
              <a:t> </a:t>
            </a:r>
            <a:br>
              <a:rPr lang="pt-BR" sz="2200" dirty="0"/>
            </a:br>
            <a:endParaRPr lang="pt-BR" sz="220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91060061-2DD8-BFC8-5A15-906F51AD5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475" y="457199"/>
            <a:ext cx="987552" cy="244503"/>
          </a:xfrm>
        </p:spPr>
        <p:txBody>
          <a:bodyPr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Sabon Next LT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Sabon Next 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EB8A2E2-E1B5-7D1C-5E72-4A598F2E8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290" y="1750142"/>
            <a:ext cx="4611329" cy="4572000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- Forte pressão política </a:t>
            </a:r>
          </a:p>
          <a:p>
            <a:r>
              <a:rPr lang="pt-BR" dirty="0"/>
              <a:t>- Estudos </a:t>
            </a:r>
            <a:r>
              <a:rPr lang="pt-BR" dirty="0" err="1"/>
              <a:t>observacionais,DR</a:t>
            </a:r>
            <a:r>
              <a:rPr lang="pt-BR" dirty="0"/>
              <a:t> ATLAS SCOTH</a:t>
            </a:r>
          </a:p>
          <a:p>
            <a:r>
              <a:rPr lang="pt-BR" dirty="0"/>
              <a:t>- Risco significativo citado </a:t>
            </a:r>
          </a:p>
          <a:p>
            <a:r>
              <a:rPr lang="pt-BR" dirty="0"/>
              <a:t>- EUA retirada em 15/06/2020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“A hidroxicloroquina aparece como exemplo central do choque entre política e evidência. </a:t>
            </a:r>
            <a:r>
              <a:rPr lang="pt-BR" dirty="0" err="1"/>
              <a:t>Fauci</a:t>
            </a:r>
            <a:r>
              <a:rPr lang="pt-BR" dirty="0"/>
              <a:t> registra ausência de benefício convincente e menção a risco relevante(SENDO TAL RISCO CITADO NUNCA ENCONTRADO ),</a:t>
            </a:r>
          </a:p>
          <a:p>
            <a:r>
              <a:rPr lang="pt-BR" dirty="0"/>
              <a:t>FALTA ESFORÇO EM BUSCAR SOLUÇÃO EM OPÇÕES TERAPEUTICAS ,</a:t>
            </a:r>
          </a:p>
          <a:p>
            <a:endParaRPr lang="pt-BR" dirty="0"/>
          </a:p>
          <a:p>
            <a:r>
              <a:rPr lang="pt-BR" dirty="0"/>
              <a:t>. Em 15 de junho, a autorização emergencial é retirada.”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---MAS HOJE VEIO A TONA VÁRIOS TRABALHOS ROBUSTOS QUE MOSTRA AÇÃO HCQ /IVM/AZT/NITAZOXANIDA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 </a:t>
            </a:r>
          </a:p>
          <a:p>
            <a:endParaRPr lang="en-US" dirty="0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E0BB8813-6352-25E9-657B-D579E1806D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83187" y="1436207"/>
            <a:ext cx="6242839" cy="3730096"/>
          </a:xfrm>
          <a:noFill/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F2C0135-CECA-5FB1-B37F-E586795EFCC8}"/>
              </a:ext>
            </a:extLst>
          </p:cNvPr>
          <p:cNvSpPr txBox="1"/>
          <p:nvPr/>
        </p:nvSpPr>
        <p:spPr>
          <a:xfrm>
            <a:off x="8663731" y="4966248"/>
            <a:ext cx="276229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  <a:hlinkClick r:id="rId3" tooltip="https://www.caoquefuma.com/2020/05/governo-inclui-cloroquina-em-tratamento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 de Autor Desconhecido está licenciado em </a:t>
            </a: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kumimoji="0" lang="pt-BR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665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E8CF1DF-AAF0-6F0D-3DB4-80F460E4F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938" y="755372"/>
            <a:ext cx="3931920" cy="1527048"/>
          </a:xfrm>
        </p:spPr>
        <p:txBody>
          <a:bodyPr/>
          <a:lstStyle/>
          <a:p>
            <a:r>
              <a:rPr lang="en-US" dirty="0"/>
              <a:t>REMDESIVIR X CORTICOIDE 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FC6AB03-75CB-AE0D-6DC0-0F6DCB1AC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475" y="457199"/>
            <a:ext cx="987552" cy="244503"/>
          </a:xfrm>
        </p:spPr>
        <p:txBody>
          <a:bodyPr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Sabon Next LT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Sabon Next 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76B570A-09CA-4A00-40BA-7A9C48EC0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942" y="2286000"/>
            <a:ext cx="4640826" cy="4295669"/>
          </a:xfrm>
        </p:spPr>
        <p:txBody>
          <a:bodyPr>
            <a:normAutofit/>
          </a:bodyPr>
          <a:lstStyle/>
          <a:p>
            <a:r>
              <a:rPr lang="pt-BR" dirty="0"/>
              <a:t>Remdesivir, dexametasona e plasma</a:t>
            </a:r>
          </a:p>
          <a:p>
            <a:pPr marL="285750" indent="-285750">
              <a:buFontTx/>
              <a:buChar char="-"/>
            </a:pPr>
            <a:r>
              <a:rPr lang="pt-BR" dirty="0"/>
              <a:t>Remdesivir </a:t>
            </a:r>
          </a:p>
          <a:p>
            <a:pPr marL="285750" indent="-285750">
              <a:buFontTx/>
              <a:buChar char="-"/>
            </a:pPr>
            <a:r>
              <a:rPr lang="pt-BR" dirty="0"/>
              <a:t>- Dexametasona útil em casos graves </a:t>
            </a:r>
          </a:p>
          <a:p>
            <a:r>
              <a:rPr lang="pt-BR" dirty="0"/>
              <a:t>- Plasma convalescente com dados insuficientes </a:t>
            </a:r>
          </a:p>
          <a:p>
            <a:r>
              <a:rPr lang="pt-BR" dirty="0"/>
              <a:t>- Resistência à liberação precipitada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“O diário distingue melhor as terapias com base no grau de evidência. </a:t>
            </a:r>
          </a:p>
          <a:p>
            <a:r>
              <a:rPr lang="pt-BR" dirty="0"/>
              <a:t>Remdesivir é associado a benefício moderado,</a:t>
            </a:r>
          </a:p>
          <a:p>
            <a:r>
              <a:rPr lang="pt-BR" dirty="0"/>
              <a:t>MAS SE MOSTROU INEFICAZ E EFEITOS COLATERAIS </a:t>
            </a:r>
          </a:p>
          <a:p>
            <a:r>
              <a:rPr lang="pt-BR" dirty="0"/>
              <a:t> dexametasona passa a ser reconhecida nos quadros graves e o plasma convalescente permanece cercado por cautela técnica e dados insuficientes.”</a:t>
            </a: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B9DFE58-269E-B982-A948-80BC768BC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62700" y="1694334"/>
            <a:ext cx="6172200" cy="3459807"/>
          </a:xfrm>
          <a:prstGeom prst="rect">
            <a:avLst/>
          </a:prstGeom>
          <a:noFill/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0CA372B-431F-B074-B35C-C5452EB574AB}"/>
              </a:ext>
            </a:extLst>
          </p:cNvPr>
          <p:cNvSpPr txBox="1"/>
          <p:nvPr/>
        </p:nvSpPr>
        <p:spPr>
          <a:xfrm>
            <a:off x="8672605" y="4954086"/>
            <a:ext cx="276229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  <a:hlinkClick r:id="rId3" tooltip="https://rebelem.com/covid-19-two-more-trials-just-published-on-remdesivir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 de Autor Desconhecido está licenciado em </a:t>
            </a: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kumimoji="0" lang="pt-BR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423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82C225-2378-94F6-F5B9-1DBE8F31A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3" y="324465"/>
            <a:ext cx="9879437" cy="865238"/>
          </a:xfrm>
        </p:spPr>
        <p:txBody>
          <a:bodyPr/>
          <a:lstStyle/>
          <a:p>
            <a:r>
              <a:rPr lang="pt-BR" sz="2400" dirty="0"/>
              <a:t>Pressão política e desgaste </a:t>
            </a:r>
            <a:r>
              <a:rPr lang="pt-BR" sz="2400" dirty="0" err="1"/>
              <a:t>pessoaL</a:t>
            </a:r>
            <a:r>
              <a:rPr lang="pt-BR" sz="2400" dirty="0"/>
              <a:t> E CONFLITOS DE INTERESSE :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AE76C27-29E0-782C-81B5-101BE026C9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5342" y="1322437"/>
            <a:ext cx="9987705" cy="4731171"/>
          </a:xfrm>
        </p:spPr>
        <p:txBody>
          <a:bodyPr>
            <a:normAutofit/>
          </a:bodyPr>
          <a:lstStyle/>
          <a:p>
            <a:r>
              <a:rPr lang="pt-BR" dirty="0"/>
              <a:t>Pressão política e desgaste pessoal </a:t>
            </a:r>
          </a:p>
          <a:p>
            <a:pPr marL="0" indent="0">
              <a:buNone/>
            </a:pPr>
            <a:r>
              <a:rPr lang="pt-BR" dirty="0"/>
              <a:t>- Entrevistas bloqueadas </a:t>
            </a:r>
          </a:p>
          <a:p>
            <a:r>
              <a:rPr lang="pt-BR" dirty="0"/>
              <a:t>- Conflitos com a Casa Branca </a:t>
            </a:r>
          </a:p>
          <a:p>
            <a:r>
              <a:rPr lang="pt-BR" dirty="0"/>
              <a:t>- Ameaças e segurança reforçada </a:t>
            </a:r>
          </a:p>
          <a:p>
            <a:r>
              <a:rPr lang="pt-BR" dirty="0"/>
              <a:t>- </a:t>
            </a:r>
            <a:r>
              <a:rPr lang="pt-BR" dirty="0" err="1"/>
              <a:t>Fauci</a:t>
            </a:r>
            <a:r>
              <a:rPr lang="pt-BR" dirty="0"/>
              <a:t> cogita renunciar</a:t>
            </a:r>
          </a:p>
          <a:p>
            <a:r>
              <a:rPr lang="pt-BR" dirty="0"/>
              <a:t>  “Além da crise sanitária, o diário expõe crescente desgaste pessoal e institucional.</a:t>
            </a:r>
          </a:p>
          <a:p>
            <a:r>
              <a:rPr lang="pt-BR" dirty="0"/>
              <a:t> </a:t>
            </a:r>
            <a:r>
              <a:rPr lang="pt-BR" dirty="0" err="1"/>
              <a:t>Fauci</a:t>
            </a:r>
            <a:r>
              <a:rPr lang="pt-BR" dirty="0"/>
              <a:t> relata bloqueios de comunicação, conflitos com integrantes do governo, aumento de ameaças e momentos em que considera seriamente deixar a </a:t>
            </a:r>
            <a:r>
              <a:rPr lang="pt-BR" dirty="0" err="1"/>
              <a:t>task</a:t>
            </a:r>
            <a:r>
              <a:rPr lang="pt-BR" dirty="0"/>
              <a:t> force.”</a:t>
            </a:r>
          </a:p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D9A7BD3-8949-814A-574E-DC467E0562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7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9D33F8-2AE5-FBCC-7E3C-F255B5D54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3" y="1089213"/>
            <a:ext cx="9879437" cy="611768"/>
          </a:xfrm>
        </p:spPr>
        <p:txBody>
          <a:bodyPr/>
          <a:lstStyle/>
          <a:p>
            <a:r>
              <a:rPr lang="pt-BR" sz="2000" dirty="0"/>
              <a:t>BASE FISIOPATOLOGICAS NEGLIGENCIADASX INTERESSES IDEOLÓGICOS E ECONÔMICOS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260CC6D-11C3-9546-0659-8D3BC338D3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5472" y="2054942"/>
            <a:ext cx="4260310" cy="4277032"/>
          </a:xfrm>
        </p:spPr>
        <p:txBody>
          <a:bodyPr/>
          <a:lstStyle/>
          <a:p>
            <a:r>
              <a:rPr lang="pt-BR" sz="1200" dirty="0"/>
              <a:t>- </a:t>
            </a:r>
            <a:r>
              <a:rPr lang="pt-BR" sz="1600" dirty="0"/>
              <a:t>ação experimental antiviral/imunomoduladora </a:t>
            </a:r>
          </a:p>
          <a:p>
            <a:r>
              <a:rPr lang="pt-BR" sz="1600" dirty="0"/>
              <a:t>- controvérsia sobre concentração efetiva in vivo </a:t>
            </a:r>
          </a:p>
          <a:p>
            <a:r>
              <a:rPr lang="pt-BR" sz="1600" dirty="0"/>
              <a:t>- estudos observacionais favoráveis </a:t>
            </a:r>
          </a:p>
          <a:p>
            <a:r>
              <a:rPr lang="pt-BR" sz="1600" dirty="0"/>
              <a:t>- </a:t>
            </a:r>
            <a:r>
              <a:rPr lang="pt-BR" sz="1600" dirty="0" err="1"/>
              <a:t>RCTs</a:t>
            </a:r>
            <a:r>
              <a:rPr lang="pt-BR" sz="1600" dirty="0"/>
              <a:t> com resultados inconsistentes </a:t>
            </a:r>
          </a:p>
          <a:p>
            <a:r>
              <a:rPr lang="pt-BR" sz="1600" dirty="0"/>
              <a:t>- ausência de consenso em desfechos duros</a:t>
            </a:r>
          </a:p>
          <a:p>
            <a:r>
              <a:rPr lang="pt-BR" sz="1600" dirty="0"/>
              <a:t> Biologicamente, a proposta era defensável. Clinicamente, os resultados permaneceram irregulares e muito dependentes de desenho, timing e população.</a:t>
            </a:r>
          </a:p>
          <a:p>
            <a:r>
              <a:rPr lang="pt-BR" dirty="0"/>
              <a:t> </a:t>
            </a:r>
          </a:p>
          <a:p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F4C2F00-ABE8-3306-D2F4-ED7E0D891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87154" y="1861507"/>
            <a:ext cx="6345893" cy="4192102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Estrutura fisiopatológica**</a:t>
            </a:r>
          </a:p>
          <a:p>
            <a:r>
              <a:rPr lang="pt-BR" dirty="0"/>
              <a:t>**Eixos biológicos principais**</a:t>
            </a:r>
          </a:p>
          <a:p>
            <a:r>
              <a:rPr lang="pt-BR" dirty="0"/>
              <a:t>- carga viral inicial </a:t>
            </a:r>
          </a:p>
          <a:p>
            <a:r>
              <a:rPr lang="pt-BR" dirty="0"/>
              <a:t>- resposta imune desorganizada </a:t>
            </a:r>
          </a:p>
          <a:p>
            <a:r>
              <a:rPr lang="pt-BR" dirty="0"/>
              <a:t>- inflamação endotelial </a:t>
            </a:r>
          </a:p>
          <a:p>
            <a:r>
              <a:rPr lang="pt-BR" dirty="0"/>
              <a:t>- </a:t>
            </a:r>
            <a:r>
              <a:rPr lang="pt-BR" dirty="0" err="1"/>
              <a:t>microtrombose</a:t>
            </a:r>
            <a:r>
              <a:rPr lang="pt-BR" dirty="0"/>
              <a:t> </a:t>
            </a:r>
          </a:p>
          <a:p>
            <a:r>
              <a:rPr lang="pt-BR" dirty="0"/>
              <a:t>- ativação </a:t>
            </a:r>
            <a:r>
              <a:rPr lang="pt-BR" dirty="0" err="1"/>
              <a:t>mastocitária</a:t>
            </a:r>
            <a:r>
              <a:rPr lang="pt-BR" dirty="0"/>
              <a:t>/histamina </a:t>
            </a:r>
          </a:p>
          <a:p>
            <a:r>
              <a:rPr lang="pt-BR" dirty="0"/>
              <a:t>- estresse oxidativo </a:t>
            </a:r>
          </a:p>
          <a:p>
            <a:r>
              <a:rPr lang="pt-BR" dirty="0"/>
              <a:t>- vulnerabilidade metabólico-nutricional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r>
              <a:rPr lang="pt-BR" dirty="0"/>
              <a:t>A lógica clínica inicial seria reduzir carga viral cedo, modular inflamação e histamina, corrigir deficiências e monitorar risco trombótico.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AD43349-3E9C-E4CF-AEC9-01EF2DC7AC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100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F6A17E-BAB0-A034-7BB8-EF0651208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3" y="1089214"/>
            <a:ext cx="9879437" cy="385626"/>
          </a:xfrm>
        </p:spPr>
        <p:txBody>
          <a:bodyPr/>
          <a:lstStyle/>
          <a:p>
            <a:r>
              <a:rPr lang="pt-BR" sz="2000" dirty="0"/>
              <a:t>QUAL TERIA SIDO MELHOR CAMINHO.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A5ABFA8-1C4D-4FF2-3F72-EC14465ED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93574" y="1635367"/>
            <a:ext cx="7539473" cy="4765434"/>
          </a:xfrm>
        </p:spPr>
        <p:txBody>
          <a:bodyPr>
            <a:normAutofit fontScale="85000" lnSpcReduction="20000"/>
          </a:bodyPr>
          <a:lstStyle/>
          <a:p>
            <a:r>
              <a:rPr lang="pt-BR" b="1" dirty="0"/>
              <a:t>Resposta integrada ideal:</a:t>
            </a:r>
            <a:endParaRPr lang="pt-BR" dirty="0"/>
          </a:p>
          <a:p>
            <a:r>
              <a:rPr lang="pt-BR" dirty="0"/>
              <a:t>diagnóstico precoce</a:t>
            </a:r>
          </a:p>
          <a:p>
            <a:r>
              <a:rPr lang="pt-BR" dirty="0"/>
              <a:t>estratificação de risco</a:t>
            </a:r>
          </a:p>
          <a:p>
            <a:r>
              <a:rPr lang="pt-BR" dirty="0"/>
              <a:t>intervenção fase-específica</a:t>
            </a:r>
          </a:p>
          <a:p>
            <a:r>
              <a:rPr lang="pt-BR" dirty="0"/>
              <a:t>correção de deficiências</a:t>
            </a:r>
          </a:p>
          <a:p>
            <a:r>
              <a:rPr lang="pt-BR" dirty="0"/>
              <a:t>suporte inflamatório e trombótico quando indicado</a:t>
            </a:r>
          </a:p>
          <a:p>
            <a:r>
              <a:rPr lang="pt-BR" dirty="0"/>
              <a:t>vacinação para doença </a:t>
            </a:r>
            <a:r>
              <a:rPr lang="pt-BR" dirty="0" err="1"/>
              <a:t>grave.RISCO</a:t>
            </a:r>
            <a:r>
              <a:rPr lang="pt-BR" dirty="0"/>
              <a:t> X BENEFICICIOS X EFEITOS COLATERAIS </a:t>
            </a:r>
          </a:p>
          <a:p>
            <a:r>
              <a:rPr lang="pt-BR" dirty="0"/>
              <a:t>medidas coletivas proporcionais ao contexto</a:t>
            </a:r>
          </a:p>
          <a:p>
            <a:r>
              <a:rPr lang="pt-BR" dirty="0"/>
              <a:t>individualização real</a:t>
            </a:r>
          </a:p>
          <a:p>
            <a:br>
              <a:rPr lang="pt-BR" dirty="0"/>
            </a:br>
            <a:endParaRPr lang="pt-BR" dirty="0"/>
          </a:p>
          <a:p>
            <a:pPr marL="0" indent="0">
              <a:buNone/>
            </a:pPr>
            <a:r>
              <a:rPr lang="pt-BR" dirty="0"/>
              <a:t>A pandemia não exigia pensamento binário</a:t>
            </a:r>
          </a:p>
          <a:p>
            <a:r>
              <a:rPr lang="pt-BR" dirty="0"/>
              <a:t>Nem só mecanismos sem prova</a:t>
            </a:r>
          </a:p>
          <a:p>
            <a:r>
              <a:rPr lang="pt-BR" dirty="0"/>
              <a:t>Nem só diretrizes descoladas da fisiopatologia</a:t>
            </a:r>
          </a:p>
          <a:p>
            <a:r>
              <a:rPr lang="pt-BR" dirty="0"/>
              <a:t>O melhor caminho teria sido:</a:t>
            </a:r>
          </a:p>
          <a:p>
            <a:pPr lvl="1"/>
            <a:r>
              <a:rPr lang="pt-BR" dirty="0"/>
              <a:t>integrar plausibilidade</a:t>
            </a:r>
          </a:p>
          <a:p>
            <a:pPr lvl="1"/>
            <a:r>
              <a:rPr lang="pt-BR" dirty="0"/>
              <a:t>validar clinicamente</a:t>
            </a:r>
          </a:p>
          <a:p>
            <a:pPr lvl="1"/>
            <a:r>
              <a:rPr lang="pt-BR" dirty="0"/>
              <a:t>individualizar condutas</a:t>
            </a:r>
          </a:p>
          <a:p>
            <a:pPr lvl="1"/>
            <a:r>
              <a:rPr lang="pt-BR" dirty="0"/>
              <a:t>evitar dogmas</a:t>
            </a:r>
          </a:p>
          <a:p>
            <a:r>
              <a:rPr lang="pt-BR" b="1" dirty="0"/>
              <a:t>A medicina falhou menos por falta de opções e mais por falta de integração</a:t>
            </a:r>
            <a:endParaRPr lang="pt-BR" dirty="0"/>
          </a:p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D89FBBB-EEF4-F0FC-91D9-077586A892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DF4446D4-1CF8-9972-D132-FEFA93466F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50564" y="2331957"/>
            <a:ext cx="2975217" cy="755371"/>
          </a:xfrm>
        </p:spPr>
        <p:txBody>
          <a:bodyPr/>
          <a:lstStyle/>
          <a:p>
            <a:r>
              <a:rPr lang="pt-BR" dirty="0"/>
              <a:t>PLAUSIBILIDADE FISIOPATOLOGICA</a:t>
            </a:r>
          </a:p>
        </p:txBody>
      </p:sp>
    </p:spTree>
    <p:extLst>
      <p:ext uri="{BB962C8B-B14F-4D97-AF65-F5344CB8AC3E}">
        <p14:creationId xmlns:p14="http://schemas.microsoft.com/office/powerpoint/2010/main" val="4083424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3465C0-366D-772B-06BA-DEB8A2C88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383459"/>
            <a:ext cx="5715000" cy="540774"/>
          </a:xfrm>
        </p:spPr>
        <p:txBody>
          <a:bodyPr/>
          <a:lstStyle/>
          <a:p>
            <a:r>
              <a:rPr lang="pt-BR" sz="2800" dirty="0"/>
              <a:t>CONCLUSÃO: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C2289D-006D-54FA-234F-730E21F43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639" y="984979"/>
            <a:ext cx="7403689" cy="5489562"/>
          </a:xfrm>
        </p:spPr>
        <p:txBody>
          <a:bodyPr>
            <a:normAutofit fontScale="62500" lnSpcReduction="20000"/>
          </a:bodyPr>
          <a:lstStyle/>
          <a:p>
            <a:r>
              <a:rPr lang="pt-BR" dirty="0"/>
              <a:t>“O maior erro da pandemia talvez não tenha sido adotar uma droga específica ou rejeitar outra. </a:t>
            </a:r>
          </a:p>
          <a:p>
            <a:r>
              <a:rPr lang="pt-BR" dirty="0"/>
              <a:t>Talvez tenha sido algo mais profundo:</a:t>
            </a:r>
          </a:p>
          <a:p>
            <a:r>
              <a:rPr lang="pt-BR" dirty="0"/>
              <a:t>**a perda da capacidade de raciocinar em camadas**.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Uma doença complexa foi reduzida a slogans. </a:t>
            </a:r>
          </a:p>
          <a:p>
            <a:r>
              <a:rPr lang="pt-BR" dirty="0"/>
              <a:t>Uma fisiopatologia multifatorial foi comprimida em disputas ideológicas. </a:t>
            </a:r>
          </a:p>
          <a:p>
            <a:r>
              <a:rPr lang="pt-BR" dirty="0"/>
              <a:t>A plausibilidade foi, às vezes, supervalorizada sem prova</a:t>
            </a:r>
          </a:p>
          <a:p>
            <a:r>
              <a:rPr lang="pt-BR" dirty="0"/>
              <a:t>Em outros momentos, foi desprezada mesmo quando podia orientar condutas prudentes e individualizadas </a:t>
            </a:r>
          </a:p>
          <a:p>
            <a:r>
              <a:rPr lang="pt-BR" dirty="0"/>
              <a:t>A conclusão mais honesta é esta: </a:t>
            </a:r>
          </a:p>
          <a:p>
            <a:r>
              <a:rPr lang="pt-BR" dirty="0"/>
              <a:t>- havia base fisiopatológica para estudar e, em alguns casos, utilizar estratégias de redução de carga viral, modulação </a:t>
            </a:r>
            <a:r>
              <a:rPr lang="pt-BR" dirty="0" err="1"/>
              <a:t>mastocitária</a:t>
            </a:r>
            <a:r>
              <a:rPr lang="pt-BR" dirty="0"/>
              <a:t>, correção nutricional e suporte anti-inflamatório; </a:t>
            </a:r>
          </a:p>
          <a:p>
            <a:r>
              <a:rPr lang="pt-BR" dirty="0"/>
              <a:t>- isso não significa que todas tenham comprovado eficácia robusta em desfechos duros; </a:t>
            </a:r>
          </a:p>
          <a:p>
            <a:r>
              <a:rPr lang="pt-BR" dirty="0"/>
              <a:t>- máscaras, vacinas e medidas coletivas tampouco deveriam ter sido tratadas como dogmas absolutos; </a:t>
            </a:r>
          </a:p>
          <a:p>
            <a:r>
              <a:rPr lang="pt-BR" dirty="0"/>
              <a:t>- e a medicina precisa reaprender a integrar **mecanismo, observação clínica, estratificação de risco e evidência de alta qualidade**.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Se existe uma lição séria da COVID-19, é esta: </a:t>
            </a:r>
          </a:p>
          <a:p>
            <a:r>
              <a:rPr lang="pt-BR" dirty="0"/>
              <a:t>**nem a plausibilidade basta sozinha, nem a espera passiva diante da doença é aceitável quando há racional biológico consistente, segurança razoável e urgência clínica.**”</a:t>
            </a:r>
          </a:p>
          <a:p>
            <a:r>
              <a:rPr lang="pt-BR" dirty="0"/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9180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F2535D-6A56-6FDD-9A3A-E9BC3D1F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dirty="0"/>
              <a:t>O que é este material:</a:t>
            </a:r>
            <a:br>
              <a:rPr lang="pt-BR" dirty="0"/>
            </a:br>
            <a:r>
              <a:rPr lang="pt-BR" dirty="0"/>
              <a:t> 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BF2459-1CB8-8F82-80C1-2675D66AC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61" y="1927123"/>
            <a:ext cx="6583680" cy="4114861"/>
          </a:xfrm>
        </p:spPr>
        <p:txBody>
          <a:bodyPr>
            <a:normAutofit fontScale="85000" lnSpcReduction="10000"/>
          </a:bodyPr>
          <a:lstStyle/>
          <a:p>
            <a:r>
              <a:rPr lang="pt-BR" dirty="0"/>
              <a:t>- Diário pessoal e institucional de Anthony S. </a:t>
            </a:r>
            <a:r>
              <a:rPr lang="pt-BR" dirty="0" err="1"/>
              <a:t>Fauci</a:t>
            </a:r>
            <a:r>
              <a:rPr lang="pt-BR" dirty="0"/>
              <a:t> </a:t>
            </a:r>
          </a:p>
          <a:p>
            <a:r>
              <a:rPr lang="pt-BR" dirty="0"/>
              <a:t>- Não é prontuário clínico formal </a:t>
            </a:r>
          </a:p>
          <a:p>
            <a:r>
              <a:rPr lang="pt-BR" dirty="0"/>
              <a:t>- Reúne registros científicos, políticos, epidemiológicos e pessoais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“O documento não é um prontuário médico formal. Trata-se de um diário pessoal e institucional, no qual </a:t>
            </a:r>
            <a:r>
              <a:rPr lang="pt-BR" dirty="0" err="1"/>
              <a:t>Fauci</a:t>
            </a:r>
            <a:r>
              <a:rPr lang="pt-BR" dirty="0"/>
              <a:t> registra fatos epidemiológicos, decisões científicas, disputas políticas e também alguns eventos pessoais relevantes.”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A5E648A-FFE0-8796-936D-B05FE32385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377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29728D-52E5-BBE2-C862-AC6941DA6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anchor="b">
            <a:normAutofit/>
          </a:bodyPr>
          <a:lstStyle/>
          <a:p>
            <a:r>
              <a:rPr lang="pt-BR"/>
              <a:t>CONCLUSÃO :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52CA1D2-6427-0779-DE1B-293AD82EC0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14400" y="2331791"/>
            <a:ext cx="6903076" cy="372181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000"/>
              <a:t>MATEUS 5:15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000"/>
              <a:t>NINGUEM ACENDE UMA LAMPADA E A COLOCA DEBAIXO DE UMA VASILHA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000"/>
              <a:t>AO CONTRÁRIO ,COLOCA-A NO LUGAR APROPRIADO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000"/>
              <a:t>,ASSIM ILUMINA TODOS OS QUE ESTÃO NA CASA ;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000"/>
              <a:t>GENESIS 1:4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000"/>
              <a:t>DEUS VIU QUE A LUZ ERA BOA E FEZ A  SEPARAÇÃO ENTRE A LUZ E AS TREVAS 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000"/>
              <a:t>GRATIDÃO A TODOS MÉDICOS PELA VIDA QUE FORAM LUZES NA ESCURIDÃO ,NUNCA VAMOS DESISTIR BUSCAR A VERDADE E SALVAR VIDAS !!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0C61B14-4D6F-0C70-39A9-9ADA7B91C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828" r="19579"/>
          <a:stretch>
            <a:fillRect/>
          </a:stretch>
        </p:blipFill>
        <p:spPr>
          <a:xfrm>
            <a:off x="8989454" y="3405189"/>
            <a:ext cx="3202546" cy="3452811"/>
          </a:xfrm>
          <a:prstGeom prst="rect">
            <a:avLst/>
          </a:prstGeom>
          <a:noFill/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55A0108-A2B4-86CC-75D2-1324DA268D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anchor="ctr"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4572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33A7099-4825-9820-CF9F-B6C55BA49665}"/>
              </a:ext>
            </a:extLst>
          </p:cNvPr>
          <p:cNvSpPr txBox="1"/>
          <p:nvPr/>
        </p:nvSpPr>
        <p:spPr>
          <a:xfrm>
            <a:off x="9429705" y="6657945"/>
            <a:ext cx="276229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700">
                <a:solidFill>
                  <a:srgbClr val="FFFFFF"/>
                </a:solidFill>
                <a:hlinkClick r:id="rId3" tooltip="https://mestresascensionados.blogspot.co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lang="pt-BR" sz="700">
                <a:solidFill>
                  <a:srgbClr val="FFFFFF"/>
                </a:solidFill>
              </a:rPr>
              <a:t> de Autor Desconhecido está licenciado em </a:t>
            </a:r>
            <a:r>
              <a:rPr lang="pt-BR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pt-BR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132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021072-4A77-DB4D-DF41-58EADB7D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606" y="661680"/>
            <a:ext cx="6583680" cy="783662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 sz="1400" dirty="0"/>
              <a:t>A. Evolução dramática da pandemia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13" y="928689"/>
            <a:ext cx="8996516" cy="5267631"/>
          </a:xfrm>
        </p:spPr>
        <p:txBody>
          <a:bodyPr rtlCol="0">
            <a:normAutofit fontScale="40000" lnSpcReduction="20000"/>
          </a:bodyPr>
          <a:lstStyle>
            <a:defPPr>
              <a:defRPr lang="pt-BR"/>
            </a:defPPr>
          </a:lstStyle>
          <a:p>
            <a:r>
              <a:rPr lang="pt-BR" sz="2900" dirty="0"/>
              <a:t>Essas páginas registram, dia após dia, o avanço rápido da COVID-19 entre **maio e agosto de 2020**, com crescimento contínuo de:</a:t>
            </a:r>
          </a:p>
          <a:p>
            <a:r>
              <a:rPr lang="pt-BR" sz="2900" dirty="0"/>
              <a:t>- **casos globais**</a:t>
            </a:r>
          </a:p>
          <a:p>
            <a:r>
              <a:rPr lang="pt-BR" sz="2900" dirty="0"/>
              <a:t>- **casos nos EUA**</a:t>
            </a:r>
          </a:p>
          <a:p>
            <a:r>
              <a:rPr lang="pt-BR" sz="2900" dirty="0"/>
              <a:t>- **óbitos**</a:t>
            </a:r>
          </a:p>
          <a:p>
            <a:r>
              <a:rPr lang="pt-BR" sz="2900" dirty="0"/>
              <a:t>- **hospitalizações**</a:t>
            </a:r>
          </a:p>
          <a:p>
            <a:r>
              <a:rPr lang="pt-BR" sz="2900" dirty="0"/>
              <a:t>- **colapso regional de serviços de saúde**, especialmente em estados como a Flórida e o Texas</a:t>
            </a:r>
          </a:p>
          <a:p>
            <a:r>
              <a:rPr lang="pt-BR" sz="3000" dirty="0"/>
              <a:t> </a:t>
            </a:r>
          </a:p>
          <a:p>
            <a:r>
              <a:rPr lang="pt-BR" sz="3000" dirty="0"/>
              <a:t>### Exemplos marcantes</a:t>
            </a:r>
          </a:p>
          <a:p>
            <a:r>
              <a:rPr lang="pt-BR" sz="3000" dirty="0"/>
              <a:t>- **13/05/2020**: Global **4,100,000/285,000**; USA **1,400,000/82,000**</a:t>
            </a:r>
          </a:p>
          <a:p>
            <a:r>
              <a:rPr lang="pt-BR" sz="3000" dirty="0"/>
              <a:t>- **29/06/2020**: Global **10,000,000/500,000**; USA **2,550,000/127,000**</a:t>
            </a:r>
          </a:p>
          <a:p>
            <a:r>
              <a:rPr lang="pt-BR" sz="3000" dirty="0"/>
              <a:t>- **10/07/2020**: USA **3,110,000/133,000**</a:t>
            </a:r>
          </a:p>
          <a:p>
            <a:r>
              <a:rPr lang="pt-BR" sz="3000" dirty="0"/>
              <a:t>- **20/07/2020**: mais de **100 hospitais da Flórida sem leitos de UTI**</a:t>
            </a:r>
          </a:p>
          <a:p>
            <a:r>
              <a:rPr lang="pt-BR" sz="3000" dirty="0"/>
              <a:t>- **18/08/2020**: USA **5,400,000/170,000**</a:t>
            </a:r>
          </a:p>
          <a:p>
            <a:r>
              <a:rPr lang="pt-BR" sz="3000" dirty="0"/>
              <a:t>- **22/08/2020**: USA **5,600,000/175,000**</a:t>
            </a:r>
          </a:p>
          <a:p>
            <a:r>
              <a:rPr lang="pt-BR" dirty="0"/>
              <a:t> </a:t>
            </a:r>
          </a:p>
          <a:p>
            <a:r>
              <a:rPr lang="pt-BR" sz="4000" dirty="0"/>
              <a:t>### Significado</a:t>
            </a:r>
          </a:p>
          <a:p>
            <a:r>
              <a:rPr lang="pt-BR" sz="4000" dirty="0"/>
              <a:t>O diário funciona como um **registro cronológico da piora epidemiológica**,</a:t>
            </a:r>
          </a:p>
          <a:p>
            <a:r>
              <a:rPr lang="pt-BR" sz="4000" dirty="0"/>
              <a:t> mostrando que a crise não era abstrata: havia progressão objetiva </a:t>
            </a:r>
            <a:r>
              <a:rPr lang="pt-BR" sz="4500" dirty="0"/>
              <a:t>e diária.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---</a:t>
            </a:r>
          </a:p>
          <a:p>
            <a:r>
              <a:rPr lang="pt-BR" dirty="0"/>
              <a:t> </a:t>
            </a:r>
          </a:p>
          <a:p>
            <a:pPr rtl="0"/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18D5CFA2-4E67-F157-5FFD-A246307D41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defPPr>
              <a:defRPr lang="pt-BR"/>
            </a:def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4EDA75-0988-2AC2-87F8-8DEC83A7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19" y="353961"/>
            <a:ext cx="6116608" cy="5446766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 sz="1000" dirty="0"/>
              <a:t>Quem é </a:t>
            </a:r>
            <a:r>
              <a:rPr lang="pt-BR" sz="1000" dirty="0" err="1"/>
              <a:t>Fauci</a:t>
            </a:r>
            <a:r>
              <a:rPr lang="pt-BR" sz="1000" dirty="0"/>
              <a:t> no recorte</a:t>
            </a:r>
            <a:br>
              <a:rPr lang="pt-BR" sz="1000" dirty="0"/>
            </a:br>
            <a:r>
              <a:rPr lang="pt-BR" sz="1000" dirty="0"/>
              <a:t> </a:t>
            </a:r>
            <a:br>
              <a:rPr lang="pt-BR" sz="1000" dirty="0"/>
            </a:br>
            <a:r>
              <a:rPr lang="pt-BR" sz="1000" dirty="0"/>
              <a:t>**Texto** </a:t>
            </a:r>
            <a:br>
              <a:rPr lang="pt-BR" sz="1000" dirty="0"/>
            </a:br>
            <a:r>
              <a:rPr lang="pt-BR" sz="1000" dirty="0"/>
              <a:t>- Diretor do NIAID </a:t>
            </a:r>
            <a:br>
              <a:rPr lang="pt-BR" sz="1000" dirty="0"/>
            </a:br>
            <a:r>
              <a:rPr lang="pt-BR" sz="1000" dirty="0"/>
              <a:t>- 79 anos em 2020 </a:t>
            </a:r>
            <a:br>
              <a:rPr lang="pt-BR" sz="1000" dirty="0"/>
            </a:br>
            <a:r>
              <a:rPr lang="pt-BR" sz="1000" dirty="0"/>
              <a:t>- Polimialgia reumática </a:t>
            </a:r>
            <a:br>
              <a:rPr lang="pt-BR" sz="1000" dirty="0"/>
            </a:br>
            <a:r>
              <a:rPr lang="pt-BR" sz="1000" dirty="0"/>
              <a:t>- </a:t>
            </a:r>
            <a:r>
              <a:rPr lang="pt-BR" sz="1000" dirty="0" err="1"/>
              <a:t>PrednisonA</a:t>
            </a:r>
            <a:r>
              <a:rPr lang="pt-BR" sz="1000" dirty="0"/>
              <a:t> desde 18/03/2020 </a:t>
            </a:r>
            <a:br>
              <a:rPr lang="pt-BR" sz="1000" dirty="0"/>
            </a:br>
            <a:r>
              <a:rPr lang="pt-BR" sz="1000" dirty="0"/>
              <a:t>- Cirurgia de pólipo vocal em 20/08/2020</a:t>
            </a:r>
            <a:br>
              <a:rPr lang="pt-BR" sz="1000" dirty="0"/>
            </a:br>
            <a:r>
              <a:rPr lang="pt-BR" sz="1000" dirty="0"/>
              <a:t> </a:t>
            </a:r>
            <a:br>
              <a:rPr lang="pt-BR" dirty="0"/>
            </a:br>
            <a:br>
              <a:rPr lang="pt-BR" sz="1600" dirty="0"/>
            </a:br>
            <a:r>
              <a:rPr lang="pt-BR" sz="1600" dirty="0"/>
              <a:t>“No período analisado, </a:t>
            </a:r>
            <a:r>
              <a:rPr lang="pt-BR" sz="1600" dirty="0" err="1"/>
              <a:t>Fauci</a:t>
            </a:r>
            <a:r>
              <a:rPr lang="pt-BR" sz="1600" dirty="0"/>
              <a:t> tinha 79 anos, era diretor do NIAID, apresentava diagnóstico prévio de polimialgia reumática e fazia uso de </a:t>
            </a:r>
            <a:r>
              <a:rPr lang="pt-BR" sz="1600" dirty="0" err="1"/>
              <a:t>prednisonA</a:t>
            </a:r>
            <a:r>
              <a:rPr lang="pt-BR" sz="1600" dirty="0"/>
              <a:t> desde 18 de março de 2020. Em 20 de agosto, foi submetido à retirada de um pólipo de corda vocal.”</a:t>
            </a:r>
            <a:br>
              <a:rPr lang="pt-BR" dirty="0"/>
            </a:br>
            <a:endParaRPr lang="pt-BR" dirty="0"/>
          </a:p>
        </p:txBody>
      </p: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61CCCE98-E77A-096B-241B-715A02B3364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0784" r="307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6491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565" y="457200"/>
            <a:ext cx="7965461" cy="1184788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 sz="2000" dirty="0"/>
              <a:t>Os números pioram continuamente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111C33-898C-4414-4665-5136EB6FC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60565" y="1740310"/>
            <a:ext cx="7851869" cy="4660491"/>
          </a:xfrm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r>
              <a:rPr lang="pt-BR" dirty="0"/>
              <a:t>- 13/05: EUA 1,4 mi / 82 mil </a:t>
            </a:r>
          </a:p>
          <a:p>
            <a:r>
              <a:rPr lang="pt-BR" dirty="0"/>
              <a:t>- 29/06: EUA 2,55 mi / 127 mil </a:t>
            </a:r>
          </a:p>
          <a:p>
            <a:r>
              <a:rPr lang="pt-BR" dirty="0"/>
              <a:t>- 10/07: EUA 3,11 mi / 133 mil </a:t>
            </a:r>
          </a:p>
          <a:p>
            <a:r>
              <a:rPr lang="pt-BR" dirty="0"/>
              <a:t>- 20/07: EUA 3,8 mi / 140,2 mil </a:t>
            </a:r>
          </a:p>
          <a:p>
            <a:r>
              <a:rPr lang="pt-BR" dirty="0"/>
              <a:t>- 18/08: EUA 5,4 mi / 170 mil </a:t>
            </a:r>
          </a:p>
          <a:p>
            <a:r>
              <a:rPr lang="pt-BR" dirty="0"/>
              <a:t>- 22/08: EUA 5,6 mi / 175 mil 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r>
              <a:rPr lang="pt-BR" dirty="0"/>
              <a:t>“O diário mostra uma deterioração epidemiológica contínua. Em pouco mais de três meses, os Estados Unidos passam de 1,4 milhão de casos e 82 mil mortes para 5,6 milhões de casos e 175 mil mortes.”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pPr rtl="0"/>
            <a:endParaRPr lang="pt-BR" dirty="0"/>
          </a:p>
        </p:txBody>
      </p:sp>
      <p:sp>
        <p:nvSpPr>
          <p:cNvPr id="23" name="Espaço Reservado para o Número do Slide 22">
            <a:extLst>
              <a:ext uri="{FF2B5EF4-FFF2-40B4-BE49-F238E27FC236}">
                <a16:creationId xmlns:a16="http://schemas.microsoft.com/office/drawing/2014/main" id="{94FF72B7-0438-3641-5939-75128934B0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defPPr>
              <a:defRPr lang="pt-BR"/>
            </a:def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210199-C129-11F0-56F2-2D1AED21C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809" y="1057275"/>
            <a:ext cx="5380082" cy="712532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 sz="1600" dirty="0"/>
              <a:t>Dois padrões de disseminação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370AEC4F-E711-8552-9C34-82C1514A1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pt-BR"/>
            </a:def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DDD6BDC-E008-6AB7-55A1-46ED9BCF054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364808" y="1592827"/>
            <a:ext cx="7043618" cy="4449158"/>
          </a:xfrm>
        </p:spPr>
        <p:txBody>
          <a:bodyPr rtlCol="0">
            <a:normAutofit fontScale="92500" lnSpcReduction="10000"/>
          </a:bodyPr>
          <a:lstStyle>
            <a:defPPr>
              <a:defRPr lang="pt-BR"/>
            </a:defPPr>
          </a:lstStyle>
          <a:p>
            <a:r>
              <a:rPr lang="pt-BR" dirty="0"/>
              <a:t>Dois padrões de disseminação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- Surtos agudos em instituições fechadas </a:t>
            </a:r>
          </a:p>
          <a:p>
            <a:r>
              <a:rPr lang="pt-BR" dirty="0"/>
              <a:t>- Transmissão comunitária mais difusa </a:t>
            </a:r>
          </a:p>
          <a:p>
            <a:r>
              <a:rPr lang="pt-BR" dirty="0"/>
              <a:t>- Rastreamento torna-se difícil </a:t>
            </a:r>
          </a:p>
          <a:p>
            <a:r>
              <a:rPr lang="pt-BR" dirty="0"/>
              <a:t>- Assintomáticos mantêm a circulação viral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 “</a:t>
            </a:r>
            <a:r>
              <a:rPr lang="pt-BR" dirty="0" err="1"/>
              <a:t>Fauci</a:t>
            </a:r>
            <a:r>
              <a:rPr lang="pt-BR" dirty="0"/>
              <a:t> descreve dois padrões principais de disseminação: surtos explosivos em ambientes como </a:t>
            </a:r>
            <a:r>
              <a:rPr lang="pt-BR" dirty="0" err="1"/>
              <a:t>nursing</a:t>
            </a:r>
            <a:r>
              <a:rPr lang="pt-BR" dirty="0"/>
              <a:t> homes, prisões e frigoríficos,</a:t>
            </a:r>
          </a:p>
          <a:p>
            <a:r>
              <a:rPr lang="pt-BR" dirty="0"/>
              <a:t> e uma transmissão comunitária mais difusa, progressiva e difícil de rastrear, especialmente pela participação dos assintomáticos.”</a:t>
            </a:r>
          </a:p>
          <a:p>
            <a:r>
              <a:rPr lang="pt-BR" dirty="0"/>
              <a:t> </a:t>
            </a:r>
          </a:p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1718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A34A6-22BC-27A4-2C79-EE98A494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334298"/>
            <a:ext cx="2871020" cy="1681316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 sz="1400" dirty="0"/>
              <a:t>Testagem: estamos no escuro</a:t>
            </a:r>
            <a:br>
              <a:rPr lang="pt-BR" dirty="0"/>
            </a:br>
            <a:r>
              <a:rPr lang="pt-BR" dirty="0"/>
              <a:t> 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7267C004-8B72-C872-98FB-00A2A584D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pt-BR"/>
            </a:def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Espaço Reservado para Conteúdo 4">
            <a:extLst>
              <a:ext uri="{FF2B5EF4-FFF2-40B4-BE49-F238E27FC236}">
                <a16:creationId xmlns:a16="http://schemas.microsoft.com/office/drawing/2014/main" id="{AEF9954A-E263-8A7E-58B1-4D03F7D1B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1268362"/>
            <a:ext cx="3439886" cy="2281083"/>
          </a:xfrm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r>
              <a:rPr lang="pt-BR" dirty="0"/>
              <a:t>- Defesa de testagem massiva </a:t>
            </a:r>
          </a:p>
          <a:p>
            <a:r>
              <a:rPr lang="pt-BR" dirty="0"/>
              <a:t>- Sintomáticos e assintomáticos </a:t>
            </a:r>
          </a:p>
          <a:p>
            <a:r>
              <a:rPr lang="pt-BR" dirty="0"/>
              <a:t>- </a:t>
            </a:r>
            <a:r>
              <a:rPr lang="pt-BR" dirty="0" err="1"/>
              <a:t>Pooled</a:t>
            </a:r>
            <a:r>
              <a:rPr lang="pt-BR" dirty="0"/>
              <a:t> </a:t>
            </a:r>
            <a:r>
              <a:rPr lang="pt-BR" dirty="0" err="1"/>
              <a:t>testing</a:t>
            </a:r>
            <a:r>
              <a:rPr lang="pt-BR" dirty="0"/>
              <a:t> como estratégia </a:t>
            </a:r>
          </a:p>
          <a:p>
            <a:r>
              <a:rPr lang="pt-BR" dirty="0"/>
              <a:t>- Sem testar, não há controle real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 </a:t>
            </a:r>
          </a:p>
          <a:p>
            <a:pPr rtl="0"/>
            <a:endParaRPr lang="pt-BR" dirty="0"/>
          </a:p>
        </p:txBody>
      </p:sp>
      <p:sp>
        <p:nvSpPr>
          <p:cNvPr id="17" name="Espaço Reservado para Conteúdo 6">
            <a:extLst>
              <a:ext uri="{FF2B5EF4-FFF2-40B4-BE49-F238E27FC236}">
                <a16:creationId xmlns:a16="http://schemas.microsoft.com/office/drawing/2014/main" id="{33680A80-5C61-DD02-1119-0565C0AD53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82159" y="4043338"/>
            <a:ext cx="3621612" cy="3720337"/>
          </a:xfrm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r>
              <a:rPr lang="pt-BR" dirty="0"/>
              <a:t>“</a:t>
            </a:r>
            <a:r>
              <a:rPr lang="pt-BR" dirty="0" err="1"/>
              <a:t>Fauci</a:t>
            </a:r>
            <a:r>
              <a:rPr lang="pt-BR" dirty="0"/>
              <a:t> insiste que o país estava, nas palavras dele, ‘</a:t>
            </a:r>
            <a:r>
              <a:rPr lang="pt-BR" dirty="0" err="1"/>
              <a:t>swimming</a:t>
            </a:r>
            <a:r>
              <a:rPr lang="pt-BR" dirty="0"/>
              <a:t> in the </a:t>
            </a:r>
            <a:r>
              <a:rPr lang="pt-BR" dirty="0" err="1"/>
              <a:t>dark</a:t>
            </a:r>
            <a:r>
              <a:rPr lang="pt-BR" dirty="0"/>
              <a:t>’. A defesa é por testagem massiva, incluindo assintomáticos, com uso de </a:t>
            </a:r>
            <a:r>
              <a:rPr lang="pt-BR" dirty="0" err="1"/>
              <a:t>pooled</a:t>
            </a:r>
            <a:r>
              <a:rPr lang="pt-BR" dirty="0"/>
              <a:t> </a:t>
            </a:r>
            <a:r>
              <a:rPr lang="pt-BR" dirty="0" err="1"/>
              <a:t>testing</a:t>
            </a:r>
            <a:r>
              <a:rPr lang="pt-BR" dirty="0"/>
              <a:t> (TESTAGEM EM POOL)para ampliar alcance e velocidade.”</a:t>
            </a:r>
          </a:p>
          <a:p>
            <a:pPr rtl="0"/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468595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443EC8A-1733-CCF7-081F-EB4667C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932237" cy="1524662"/>
          </a:xfrm>
        </p:spPr>
        <p:txBody>
          <a:bodyPr rtlCol="0" anchor="b">
            <a:normAutofit/>
          </a:bodyPr>
          <a:lstStyle>
            <a:defPPr>
              <a:defRPr lang="pt-BR"/>
            </a:defPPr>
          </a:lstStyle>
          <a:p>
            <a:pPr>
              <a:lnSpc>
                <a:spcPct val="90000"/>
              </a:lnSpc>
            </a:pPr>
            <a:br>
              <a:rPr lang="pt-BR" sz="2500"/>
            </a:br>
            <a:r>
              <a:rPr lang="pt-BR" sz="2500"/>
              <a:t>Máscaras e medidas práticas</a:t>
            </a:r>
            <a:br>
              <a:rPr lang="pt-BR" sz="2500"/>
            </a:br>
            <a:endParaRPr lang="pt-BR" sz="2500"/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AB69D854-FB65-0E93-CFE2-041F7C41D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475" y="457199"/>
            <a:ext cx="987552" cy="244503"/>
          </a:xfrm>
        </p:spPr>
        <p:txBody>
          <a:bodyPr rtlCol="0" anchor="ctr">
            <a:normAutofit/>
          </a:bodyPr>
          <a:lstStyle>
            <a:defPPr>
              <a:defRPr lang="pt-BR"/>
            </a:defPPr>
          </a:lstStyle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Sabon Next LT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Sabon Next 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CE55D3D-AA24-CF53-6679-29B3C83F7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2286000"/>
            <a:ext cx="3932237" cy="3567086"/>
          </a:xfrm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r>
              <a:rPr lang="pt-BR" dirty="0"/>
              <a:t>- Uso universal de máscaras </a:t>
            </a:r>
          </a:p>
          <a:p>
            <a:r>
              <a:rPr lang="pt-BR" dirty="0"/>
              <a:t>- Fechamento de bares </a:t>
            </a:r>
          </a:p>
          <a:p>
            <a:r>
              <a:rPr lang="pt-BR" dirty="0"/>
              <a:t>- Limite em restaurantes </a:t>
            </a:r>
          </a:p>
          <a:p>
            <a:r>
              <a:rPr lang="pt-BR" dirty="0"/>
              <a:t>- Evitar aglomerações </a:t>
            </a:r>
          </a:p>
          <a:p>
            <a:r>
              <a:rPr lang="pt-BR" dirty="0"/>
              <a:t>- Higiene das mãos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  “Entre as medidas mais enfatizadas por </a:t>
            </a:r>
            <a:r>
              <a:rPr lang="pt-BR" dirty="0" err="1"/>
              <a:t>Fauci</a:t>
            </a:r>
            <a:r>
              <a:rPr lang="pt-BR" dirty="0"/>
              <a:t> estão uso de máscaras em público, </a:t>
            </a:r>
          </a:p>
          <a:p>
            <a:r>
              <a:rPr lang="pt-BR" dirty="0"/>
              <a:t>fechamento de bares, </a:t>
            </a:r>
          </a:p>
          <a:p>
            <a:r>
              <a:rPr lang="pt-BR" dirty="0"/>
              <a:t>limitação da ocupação de restaurantes,</a:t>
            </a:r>
          </a:p>
          <a:p>
            <a:r>
              <a:rPr lang="pt-BR" dirty="0"/>
              <a:t> evitar multidões </a:t>
            </a:r>
          </a:p>
          <a:p>
            <a:r>
              <a:rPr lang="pt-BR" dirty="0"/>
              <a:t>e reforço de higiene pessoal.”</a:t>
            </a:r>
          </a:p>
          <a:p>
            <a:pPr rtl="0"/>
            <a:endParaRPr lang="pt-BR" dirty="0"/>
          </a:p>
        </p:txBody>
      </p:sp>
      <p:pic>
        <p:nvPicPr>
          <p:cNvPr id="9" name="Espaço Reservado para Imagem 8">
            <a:extLst>
              <a:ext uri="{FF2B5EF4-FFF2-40B4-BE49-F238E27FC236}">
                <a16:creationId xmlns:a16="http://schemas.microsoft.com/office/drawing/2014/main" id="{9AE03784-3039-F884-B1DD-85EA8167E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2903" r="5704" b="3"/>
          <a:stretch>
            <a:fillRect/>
          </a:stretch>
        </p:blipFill>
        <p:spPr>
          <a:xfrm>
            <a:off x="5183187" y="741459"/>
            <a:ext cx="6242839" cy="5119592"/>
          </a:xfrm>
          <a:noFill/>
        </p:spPr>
      </p:pic>
    </p:spTree>
    <p:extLst>
      <p:ext uri="{BB962C8B-B14F-4D97-AF65-F5344CB8AC3E}">
        <p14:creationId xmlns:p14="http://schemas.microsoft.com/office/powerpoint/2010/main" val="4072101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D55F2D4-C20E-BEBC-1CCF-4449B045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932237" cy="1524662"/>
          </a:xfrm>
        </p:spPr>
        <p:txBody>
          <a:bodyPr rtlCol="0" anchor="b">
            <a:normAutofit fontScale="90000"/>
          </a:bodyPr>
          <a:lstStyle>
            <a:defPPr>
              <a:defRPr lang="pt-BR"/>
            </a:defPPr>
          </a:lstStyle>
          <a:p>
            <a:r>
              <a:rPr lang="pt-BR" sz="1800" dirty="0"/>
              <a:t>O fracasso do </a:t>
            </a:r>
            <a:r>
              <a:rPr lang="pt-BR" sz="1800" dirty="0" err="1"/>
              <a:t>contact</a:t>
            </a:r>
            <a:r>
              <a:rPr lang="pt-BR" sz="1800" dirty="0"/>
              <a:t> </a:t>
            </a:r>
            <a:r>
              <a:rPr lang="pt-BR" sz="1800" dirty="0" err="1"/>
              <a:t>tracing</a:t>
            </a:r>
            <a:br>
              <a:rPr lang="pt-BR" dirty="0"/>
            </a:br>
            <a:r>
              <a:rPr lang="pt-BR" dirty="0"/>
              <a:t> </a:t>
            </a:r>
            <a:br>
              <a:rPr lang="pt-BR" dirty="0"/>
            </a:br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C82CE1B8-1C92-D6D2-444B-652DB90E8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475" y="457199"/>
            <a:ext cx="987552" cy="244503"/>
          </a:xfrm>
        </p:spPr>
        <p:txBody>
          <a:bodyPr rtlCol="0" anchor="ctr">
            <a:normAutofit/>
          </a:bodyPr>
          <a:lstStyle>
            <a:defPPr>
              <a:defRPr lang="pt-BR"/>
            </a:defPPr>
          </a:lstStyle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Sabon Next LT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Sabon Next 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68ADFB8-C700-F980-DFA2-F9FC915A8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2286000"/>
            <a:ext cx="3932237" cy="3567086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- Rastreamento telefônico falha </a:t>
            </a:r>
          </a:p>
          <a:p>
            <a:r>
              <a:rPr lang="pt-BR" dirty="0"/>
              <a:t>- Falta confiança institucional </a:t>
            </a:r>
          </a:p>
          <a:p>
            <a:r>
              <a:rPr lang="pt-BR" dirty="0"/>
              <a:t>- Isolamento é inadequado </a:t>
            </a:r>
          </a:p>
          <a:p>
            <a:r>
              <a:rPr lang="pt-BR" dirty="0"/>
              <a:t>- Casas multigeracionais aumentam risco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“O diário é duro ao avaliar o rastreamento de contatos.</a:t>
            </a:r>
          </a:p>
          <a:p>
            <a:r>
              <a:rPr lang="pt-BR" dirty="0"/>
              <a:t> </a:t>
            </a:r>
            <a:r>
              <a:rPr lang="pt-BR" dirty="0" err="1"/>
              <a:t>Fauci</a:t>
            </a:r>
            <a:r>
              <a:rPr lang="pt-BR" dirty="0"/>
              <a:t> registra que o </a:t>
            </a:r>
            <a:r>
              <a:rPr lang="pt-BR" dirty="0" err="1"/>
              <a:t>tracing</a:t>
            </a:r>
            <a:r>
              <a:rPr lang="pt-BR" dirty="0"/>
              <a:t> por telefone não funcionava adequadamente, por falta de confiança, ausência de apoio ao isolamento e retorno de pessoas infectadas a casas multigeracionais.”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---</a:t>
            </a:r>
          </a:p>
          <a:p>
            <a:endParaRPr lang="en-US" dirty="0"/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40057F7B-89F9-63A8-519F-1FC1CF60A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22875" b="2"/>
          <a:stretch>
            <a:fillRect/>
          </a:stretch>
        </p:blipFill>
        <p:spPr>
          <a:xfrm>
            <a:off x="5183187" y="741459"/>
            <a:ext cx="6242839" cy="5119592"/>
          </a:xfrm>
          <a:noFill/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7276A8A-4502-512F-6150-513DBB07BFE8}"/>
              </a:ext>
            </a:extLst>
          </p:cNvPr>
          <p:cNvSpPr txBox="1"/>
          <p:nvPr/>
        </p:nvSpPr>
        <p:spPr>
          <a:xfrm>
            <a:off x="8985935" y="5660996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  <a:hlinkClick r:id="rId4" tooltip="https://www.frontiersin.org/articles/10.3389/fphar.2020.563478/ful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 de Autor Desconhecido está licenciado em </a:t>
            </a:r>
            <a:r>
              <a:rPr kumimoji="0" lang="pt-BR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bon Next LT"/>
                <a:ea typeface="+mn-ea"/>
                <a:cs typeface="+mn-cs"/>
                <a:hlinkClick r:id="rId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kumimoji="0" lang="pt-BR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619646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do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893082_TF78438558_Win32" id="{A0A66991-B50D-4EFF-8B65-B5A110988411}" vid="{FC4C1A53-E1A3-4FF8-9D09-7590C6BEDD1B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1953</Words>
  <Application>Microsoft Office PowerPoint</Application>
  <PresentationFormat>Widescreen</PresentationFormat>
  <Paragraphs>239</Paragraphs>
  <Slides>20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Aptos</vt:lpstr>
      <vt:lpstr>Arial</vt:lpstr>
      <vt:lpstr>Arial Black</vt:lpstr>
      <vt:lpstr>Sabon Next LT</vt:lpstr>
      <vt:lpstr>Personalizado</vt:lpstr>
      <vt:lpstr>Título**  The Diaries of Anthony Fauci (2019–2022)   **Subtítulo**  Páginas 96–146  13/05/2020 a 22/08/2020   **Apoio**  Ciência, política e pandemia nos bastidores dos EUA   </vt:lpstr>
      <vt:lpstr>O que é este material:   </vt:lpstr>
      <vt:lpstr>A. Evolução dramática da pandemia </vt:lpstr>
      <vt:lpstr>Quem é Fauci no recorte   **Texto**  - Diretor do NIAID  - 79 anos em 2020  - Polimialgia reumática  - PrednisonA desde 18/03/2020  - Cirurgia de pólipo vocal em 20/08/2020    “No período analisado, Fauci tinha 79 anos, era diretor do NIAID, apresentava diagnóstico prévio de polimialgia reumática e fazia uso de prednisonA desde 18 de março de 2020. Em 20 de agosto, foi submetido à retirada de um pólipo de corda vocal.” </vt:lpstr>
      <vt:lpstr>Os números pioram continuamente </vt:lpstr>
      <vt:lpstr>Dois padrões de disseminação </vt:lpstr>
      <vt:lpstr>Testagem: estamos no escuro   </vt:lpstr>
      <vt:lpstr> Máscaras e medidas práticas </vt:lpstr>
      <vt:lpstr>O fracasso do contact tracing   </vt:lpstr>
      <vt:lpstr>Escolas: sem solução única </vt:lpstr>
      <vt:lpstr>Operation Warp Speed </vt:lpstr>
      <vt:lpstr>Moderna: da fase 1 à fase 3   </vt:lpstr>
      <vt:lpstr>Evidência acima da pressa???? </vt:lpstr>
      <vt:lpstr>Hidroxicloroquina: disputa e recuo   </vt:lpstr>
      <vt:lpstr>REMDESIVIR X CORTICOIDE </vt:lpstr>
      <vt:lpstr>Pressão política e desgaste pessoaL E CONFLITOS DE INTERESSE :</vt:lpstr>
      <vt:lpstr>BASE FISIOPATOLOGICAS NEGLIGENCIADASX INTERESSES IDEOLÓGICOS E ECONÔMICOS </vt:lpstr>
      <vt:lpstr>QUAL TERIA SIDO MELHOR CAMINHO.</vt:lpstr>
      <vt:lpstr>CONCLUSÃO:</vt:lpstr>
      <vt:lpstr>CONCLUSÃO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Valeria aparecida Caselli ferreira</dc:creator>
  <cp:lastModifiedBy>Valeria aparecida Caselli ferreira</cp:lastModifiedBy>
  <cp:revision>2</cp:revision>
  <dcterms:created xsi:type="dcterms:W3CDTF">2026-08-11T14:05:57Z</dcterms:created>
  <dcterms:modified xsi:type="dcterms:W3CDTF">2026-08-11T14:34:50Z</dcterms:modified>
</cp:coreProperties>
</file>