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PV Adm" userId="978e9974f412dea5" providerId="LiveId" clId="{8F4D275F-6D56-4ACA-BE74-BD523204BD8A}"/>
    <pc:docChg chg="modSld">
      <pc:chgData name="MPV Adm" userId="978e9974f412dea5" providerId="LiveId" clId="{8F4D275F-6D56-4ACA-BE74-BD523204BD8A}" dt="2026-08-11T20:54:21.050" v="17" actId="13926"/>
      <pc:docMkLst>
        <pc:docMk/>
      </pc:docMkLst>
      <pc:sldChg chg="modSp mod">
        <pc:chgData name="MPV Adm" userId="978e9974f412dea5" providerId="LiveId" clId="{8F4D275F-6D56-4ACA-BE74-BD523204BD8A}" dt="2026-08-11T20:51:29.428" v="3" actId="207"/>
        <pc:sldMkLst>
          <pc:docMk/>
          <pc:sldMk cId="2680377183" sldId="257"/>
        </pc:sldMkLst>
        <pc:spChg chg="mod">
          <ac:chgData name="MPV Adm" userId="978e9974f412dea5" providerId="LiveId" clId="{8F4D275F-6D56-4ACA-BE74-BD523204BD8A}" dt="2026-08-11T20:51:29.428" v="3" actId="207"/>
          <ac:spMkLst>
            <pc:docMk/>
            <pc:sldMk cId="2680377183" sldId="257"/>
            <ac:spMk id="2" creationId="{18AC97CD-D56B-2819-FB2E-5893CD59F0E7}"/>
          </ac:spMkLst>
        </pc:spChg>
      </pc:sldChg>
      <pc:sldChg chg="modSp mod">
        <pc:chgData name="MPV Adm" userId="978e9974f412dea5" providerId="LiveId" clId="{8F4D275F-6D56-4ACA-BE74-BD523204BD8A}" dt="2026-08-11T20:51:43.814" v="4" actId="13926"/>
        <pc:sldMkLst>
          <pc:docMk/>
          <pc:sldMk cId="1330011739" sldId="259"/>
        </pc:sldMkLst>
        <pc:spChg chg="mod">
          <ac:chgData name="MPV Adm" userId="978e9974f412dea5" providerId="LiveId" clId="{8F4D275F-6D56-4ACA-BE74-BD523204BD8A}" dt="2026-08-11T20:51:43.814" v="4" actId="13926"/>
          <ac:spMkLst>
            <pc:docMk/>
            <pc:sldMk cId="1330011739" sldId="259"/>
            <ac:spMk id="3" creationId="{D92AB9C7-D0EA-98A1-D4EF-A87283632DB4}"/>
          </ac:spMkLst>
        </pc:spChg>
      </pc:sldChg>
      <pc:sldChg chg="modSp mod">
        <pc:chgData name="MPV Adm" userId="978e9974f412dea5" providerId="LiveId" clId="{8F4D275F-6D56-4ACA-BE74-BD523204BD8A}" dt="2026-08-11T20:52:08.244" v="6" actId="207"/>
        <pc:sldMkLst>
          <pc:docMk/>
          <pc:sldMk cId="1305233540" sldId="260"/>
        </pc:sldMkLst>
        <pc:spChg chg="mod">
          <ac:chgData name="MPV Adm" userId="978e9974f412dea5" providerId="LiveId" clId="{8F4D275F-6D56-4ACA-BE74-BD523204BD8A}" dt="2026-08-11T20:52:08.244" v="6" actId="207"/>
          <ac:spMkLst>
            <pc:docMk/>
            <pc:sldMk cId="1305233540" sldId="260"/>
            <ac:spMk id="3" creationId="{190F1E19-369E-735D-E62A-CB6A7AB7A7C1}"/>
          </ac:spMkLst>
        </pc:spChg>
      </pc:sldChg>
      <pc:sldChg chg="modSp mod">
        <pc:chgData name="MPV Adm" userId="978e9974f412dea5" providerId="LiveId" clId="{8F4D275F-6D56-4ACA-BE74-BD523204BD8A}" dt="2026-08-11T20:52:19.458" v="7" actId="13926"/>
        <pc:sldMkLst>
          <pc:docMk/>
          <pc:sldMk cId="1006508912" sldId="261"/>
        </pc:sldMkLst>
        <pc:spChg chg="mod">
          <ac:chgData name="MPV Adm" userId="978e9974f412dea5" providerId="LiveId" clId="{8F4D275F-6D56-4ACA-BE74-BD523204BD8A}" dt="2026-08-11T20:52:19.458" v="7" actId="13926"/>
          <ac:spMkLst>
            <pc:docMk/>
            <pc:sldMk cId="1006508912" sldId="261"/>
            <ac:spMk id="3" creationId="{20F6C316-750C-2C5C-F9AD-BA90E12DB206}"/>
          </ac:spMkLst>
        </pc:spChg>
      </pc:sldChg>
      <pc:sldChg chg="modSp mod">
        <pc:chgData name="MPV Adm" userId="978e9974f412dea5" providerId="LiveId" clId="{8F4D275F-6D56-4ACA-BE74-BD523204BD8A}" dt="2026-08-11T20:52:31.346" v="8" actId="207"/>
        <pc:sldMkLst>
          <pc:docMk/>
          <pc:sldMk cId="3942757772" sldId="262"/>
        </pc:sldMkLst>
        <pc:spChg chg="mod">
          <ac:chgData name="MPV Adm" userId="978e9974f412dea5" providerId="LiveId" clId="{8F4D275F-6D56-4ACA-BE74-BD523204BD8A}" dt="2026-08-11T20:52:31.346" v="8" actId="207"/>
          <ac:spMkLst>
            <pc:docMk/>
            <pc:sldMk cId="3942757772" sldId="262"/>
            <ac:spMk id="3" creationId="{57B372C7-9471-8766-7A4A-E65509918433}"/>
          </ac:spMkLst>
        </pc:spChg>
      </pc:sldChg>
      <pc:sldChg chg="modSp mod">
        <pc:chgData name="MPV Adm" userId="978e9974f412dea5" providerId="LiveId" clId="{8F4D275F-6D56-4ACA-BE74-BD523204BD8A}" dt="2026-08-11T20:52:49.509" v="9" actId="207"/>
        <pc:sldMkLst>
          <pc:docMk/>
          <pc:sldMk cId="1448557450" sldId="264"/>
        </pc:sldMkLst>
        <pc:spChg chg="mod">
          <ac:chgData name="MPV Adm" userId="978e9974f412dea5" providerId="LiveId" clId="{8F4D275F-6D56-4ACA-BE74-BD523204BD8A}" dt="2026-08-11T20:52:49.509" v="9" actId="207"/>
          <ac:spMkLst>
            <pc:docMk/>
            <pc:sldMk cId="1448557450" sldId="264"/>
            <ac:spMk id="3" creationId="{C8C81DF5-1945-7CBB-79C7-E395267822ED}"/>
          </ac:spMkLst>
        </pc:spChg>
      </pc:sldChg>
      <pc:sldChg chg="modSp mod">
        <pc:chgData name="MPV Adm" userId="978e9974f412dea5" providerId="LiveId" clId="{8F4D275F-6D56-4ACA-BE74-BD523204BD8A}" dt="2026-08-11T20:53:06.531" v="11" actId="207"/>
        <pc:sldMkLst>
          <pc:docMk/>
          <pc:sldMk cId="3682344121" sldId="266"/>
        </pc:sldMkLst>
        <pc:spChg chg="mod">
          <ac:chgData name="MPV Adm" userId="978e9974f412dea5" providerId="LiveId" clId="{8F4D275F-6D56-4ACA-BE74-BD523204BD8A}" dt="2026-08-11T20:53:06.531" v="11" actId="207"/>
          <ac:spMkLst>
            <pc:docMk/>
            <pc:sldMk cId="3682344121" sldId="266"/>
            <ac:spMk id="3" creationId="{7A91FD9E-0183-D605-CE01-B4B7920CD708}"/>
          </ac:spMkLst>
        </pc:spChg>
      </pc:sldChg>
      <pc:sldChg chg="modSp mod">
        <pc:chgData name="MPV Adm" userId="978e9974f412dea5" providerId="LiveId" clId="{8F4D275F-6D56-4ACA-BE74-BD523204BD8A}" dt="2026-08-11T20:54:21.050" v="17" actId="13926"/>
        <pc:sldMkLst>
          <pc:docMk/>
          <pc:sldMk cId="2058138805" sldId="267"/>
        </pc:sldMkLst>
        <pc:spChg chg="mod">
          <ac:chgData name="MPV Adm" userId="978e9974f412dea5" providerId="LiveId" clId="{8F4D275F-6D56-4ACA-BE74-BD523204BD8A}" dt="2026-08-11T20:53:29.437" v="13" actId="13926"/>
          <ac:spMkLst>
            <pc:docMk/>
            <pc:sldMk cId="2058138805" sldId="267"/>
            <ac:spMk id="2" creationId="{811E1865-2938-DD5E-5B03-7225E39BCD72}"/>
          </ac:spMkLst>
        </pc:spChg>
        <pc:spChg chg="mod">
          <ac:chgData name="MPV Adm" userId="978e9974f412dea5" providerId="LiveId" clId="{8F4D275F-6D56-4ACA-BE74-BD523204BD8A}" dt="2026-08-11T20:54:21.050" v="17" actId="13926"/>
          <ac:spMkLst>
            <pc:docMk/>
            <pc:sldMk cId="2058138805" sldId="267"/>
            <ac:spMk id="3" creationId="{724BBBFA-9997-5CEB-17EE-38C287052A48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F48563-173D-47A5-98D9-353940B56F9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738B46-A125-4775-B589-F0B8654F0790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SUMÁRIO:</a:t>
          </a:r>
          <a:endParaRPr lang="en-US"/>
        </a:p>
      </dgm:t>
    </dgm:pt>
    <dgm:pt modelId="{D32CDB77-95C2-4593-8474-52B2B4F6F73C}" type="parTrans" cxnId="{3AEC434D-3B77-4186-980C-9E8375A89271}">
      <dgm:prSet/>
      <dgm:spPr/>
      <dgm:t>
        <a:bodyPr/>
        <a:lstStyle/>
        <a:p>
          <a:endParaRPr lang="en-US"/>
        </a:p>
      </dgm:t>
    </dgm:pt>
    <dgm:pt modelId="{F4F0D9B1-977D-4C0D-8181-D3CBE81DDFA9}" type="sibTrans" cxnId="{3AEC434D-3B77-4186-980C-9E8375A89271}">
      <dgm:prSet/>
      <dgm:spPr/>
      <dgm:t>
        <a:bodyPr/>
        <a:lstStyle/>
        <a:p>
          <a:endParaRPr lang="en-US"/>
        </a:p>
      </dgm:t>
    </dgm:pt>
    <dgm:pt modelId="{CADABE91-01DD-4FCD-A6E9-52A4B462D618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2019 — Prelúdio</a:t>
          </a:r>
          <a:br>
            <a:rPr lang="pt-BR" dirty="0"/>
          </a:br>
          <a:r>
            <a:rPr lang="pt-BR" dirty="0"/>
            <a:t>2020 — A resposta à pandemia</a:t>
          </a:r>
          <a:br>
            <a:rPr lang="pt-BR" dirty="0"/>
          </a:br>
          <a:r>
            <a:rPr lang="pt-BR" dirty="0"/>
            <a:t>2021 — Vacinas, variantes e controvérsias</a:t>
          </a:r>
          <a:br>
            <a:rPr lang="pt-BR" dirty="0"/>
          </a:br>
          <a:r>
            <a:rPr lang="pt-BR" dirty="0"/>
            <a:t>2022 — Finais e legado.</a:t>
          </a:r>
          <a:endParaRPr lang="en-US" dirty="0"/>
        </a:p>
      </dgm:t>
    </dgm:pt>
    <dgm:pt modelId="{078F0299-B18F-4608-A66F-383D4323B61B}" type="parTrans" cxnId="{A8C36953-5908-4779-90D1-23C5CEADF035}">
      <dgm:prSet/>
      <dgm:spPr/>
      <dgm:t>
        <a:bodyPr/>
        <a:lstStyle/>
        <a:p>
          <a:endParaRPr lang="en-US"/>
        </a:p>
      </dgm:t>
    </dgm:pt>
    <dgm:pt modelId="{E59ED37F-6A64-4862-ACD7-AAA26A2886B6}" type="sibTrans" cxnId="{A8C36953-5908-4779-90D1-23C5CEADF035}">
      <dgm:prSet/>
      <dgm:spPr/>
      <dgm:t>
        <a:bodyPr/>
        <a:lstStyle/>
        <a:p>
          <a:endParaRPr lang="en-US"/>
        </a:p>
      </dgm:t>
    </dgm:pt>
    <dgm:pt modelId="{A8B2D26D-4E76-45E2-B4C9-6BD0A7CFC8AD}" type="pres">
      <dgm:prSet presAssocID="{A2F48563-173D-47A5-98D9-353940B56F98}" presName="root" presStyleCnt="0">
        <dgm:presLayoutVars>
          <dgm:dir/>
          <dgm:resizeHandles val="exact"/>
        </dgm:presLayoutVars>
      </dgm:prSet>
      <dgm:spPr/>
    </dgm:pt>
    <dgm:pt modelId="{303988D1-613B-41E2-BEE1-5BE72824FC1E}" type="pres">
      <dgm:prSet presAssocID="{B6738B46-A125-4775-B589-F0B8654F0790}" presName="compNode" presStyleCnt="0"/>
      <dgm:spPr/>
    </dgm:pt>
    <dgm:pt modelId="{5497D2B9-81B6-446F-A032-7D3D0116E152}" type="pres">
      <dgm:prSet presAssocID="{B6738B46-A125-4775-B589-F0B8654F0790}" presName="bgRect" presStyleLbl="bgShp" presStyleIdx="0" presStyleCnt="2"/>
      <dgm:spPr/>
    </dgm:pt>
    <dgm:pt modelId="{99C1DB64-3D3A-4631-87CD-50D72429F2BB}" type="pres">
      <dgm:prSet presAssocID="{B6738B46-A125-4775-B589-F0B8654F0790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trela"/>
        </a:ext>
      </dgm:extLst>
    </dgm:pt>
    <dgm:pt modelId="{B76B3FB5-F485-435E-8459-E411B1307F67}" type="pres">
      <dgm:prSet presAssocID="{B6738B46-A125-4775-B589-F0B8654F0790}" presName="spaceRect" presStyleCnt="0"/>
      <dgm:spPr/>
    </dgm:pt>
    <dgm:pt modelId="{D69457EE-C20E-4F29-9CB0-269D61C2CFC8}" type="pres">
      <dgm:prSet presAssocID="{B6738B46-A125-4775-B589-F0B8654F0790}" presName="parTx" presStyleLbl="revTx" presStyleIdx="0" presStyleCnt="2">
        <dgm:presLayoutVars>
          <dgm:chMax val="0"/>
          <dgm:chPref val="0"/>
        </dgm:presLayoutVars>
      </dgm:prSet>
      <dgm:spPr/>
    </dgm:pt>
    <dgm:pt modelId="{20FF5852-CB6A-4747-9D95-09A02C73D87D}" type="pres">
      <dgm:prSet presAssocID="{F4F0D9B1-977D-4C0D-8181-D3CBE81DDFA9}" presName="sibTrans" presStyleCnt="0"/>
      <dgm:spPr/>
    </dgm:pt>
    <dgm:pt modelId="{26079909-A833-4D20-BB39-B8F4527B25B6}" type="pres">
      <dgm:prSet presAssocID="{CADABE91-01DD-4FCD-A6E9-52A4B462D618}" presName="compNode" presStyleCnt="0"/>
      <dgm:spPr/>
    </dgm:pt>
    <dgm:pt modelId="{7265F8F8-F924-4811-962C-816782AC659C}" type="pres">
      <dgm:prSet presAssocID="{CADABE91-01DD-4FCD-A6E9-52A4B462D618}" presName="bgRect" presStyleLbl="bgShp" presStyleIdx="1" presStyleCnt="2"/>
      <dgm:spPr/>
    </dgm:pt>
    <dgm:pt modelId="{ECBF3610-BED2-46B9-B4E1-F70C78F0BC85}" type="pres">
      <dgm:prSet presAssocID="{CADABE91-01DD-4FCD-A6E9-52A4B462D618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gulha"/>
        </a:ext>
      </dgm:extLst>
    </dgm:pt>
    <dgm:pt modelId="{29816B54-3398-4D99-8170-4498C4D94EE0}" type="pres">
      <dgm:prSet presAssocID="{CADABE91-01DD-4FCD-A6E9-52A4B462D618}" presName="spaceRect" presStyleCnt="0"/>
      <dgm:spPr/>
    </dgm:pt>
    <dgm:pt modelId="{9D060799-1770-4356-B6EF-3E22E15D5235}" type="pres">
      <dgm:prSet presAssocID="{CADABE91-01DD-4FCD-A6E9-52A4B462D618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12E445D-1D90-4313-A47B-7276509B4162}" type="presOf" srcId="{CADABE91-01DD-4FCD-A6E9-52A4B462D618}" destId="{9D060799-1770-4356-B6EF-3E22E15D5235}" srcOrd="0" destOrd="0" presId="urn:microsoft.com/office/officeart/2018/2/layout/IconVerticalSolidList"/>
    <dgm:cxn modelId="{3AEC434D-3B77-4186-980C-9E8375A89271}" srcId="{A2F48563-173D-47A5-98D9-353940B56F98}" destId="{B6738B46-A125-4775-B589-F0B8654F0790}" srcOrd="0" destOrd="0" parTransId="{D32CDB77-95C2-4593-8474-52B2B4F6F73C}" sibTransId="{F4F0D9B1-977D-4C0D-8181-D3CBE81DDFA9}"/>
    <dgm:cxn modelId="{05ED466E-52A0-4A3A-B85F-5CEF8F1332B2}" type="presOf" srcId="{B6738B46-A125-4775-B589-F0B8654F0790}" destId="{D69457EE-C20E-4F29-9CB0-269D61C2CFC8}" srcOrd="0" destOrd="0" presId="urn:microsoft.com/office/officeart/2018/2/layout/IconVerticalSolidList"/>
    <dgm:cxn modelId="{A8C36953-5908-4779-90D1-23C5CEADF035}" srcId="{A2F48563-173D-47A5-98D9-353940B56F98}" destId="{CADABE91-01DD-4FCD-A6E9-52A4B462D618}" srcOrd="1" destOrd="0" parTransId="{078F0299-B18F-4608-A66F-383D4323B61B}" sibTransId="{E59ED37F-6A64-4862-ACD7-AAA26A2886B6}"/>
    <dgm:cxn modelId="{9D4194F7-1251-4643-ABFD-4217A84CA04C}" type="presOf" srcId="{A2F48563-173D-47A5-98D9-353940B56F98}" destId="{A8B2D26D-4E76-45E2-B4C9-6BD0A7CFC8AD}" srcOrd="0" destOrd="0" presId="urn:microsoft.com/office/officeart/2018/2/layout/IconVerticalSolidList"/>
    <dgm:cxn modelId="{3C59B383-32B0-4086-B204-97B95827A12D}" type="presParOf" srcId="{A8B2D26D-4E76-45E2-B4C9-6BD0A7CFC8AD}" destId="{303988D1-613B-41E2-BEE1-5BE72824FC1E}" srcOrd="0" destOrd="0" presId="urn:microsoft.com/office/officeart/2018/2/layout/IconVerticalSolidList"/>
    <dgm:cxn modelId="{2FBAA35F-7F00-41B4-869D-BC47FA10344D}" type="presParOf" srcId="{303988D1-613B-41E2-BEE1-5BE72824FC1E}" destId="{5497D2B9-81B6-446F-A032-7D3D0116E152}" srcOrd="0" destOrd="0" presId="urn:microsoft.com/office/officeart/2018/2/layout/IconVerticalSolidList"/>
    <dgm:cxn modelId="{58138FE9-0CBA-48EA-B4E1-E149EEC22900}" type="presParOf" srcId="{303988D1-613B-41E2-BEE1-5BE72824FC1E}" destId="{99C1DB64-3D3A-4631-87CD-50D72429F2BB}" srcOrd="1" destOrd="0" presId="urn:microsoft.com/office/officeart/2018/2/layout/IconVerticalSolidList"/>
    <dgm:cxn modelId="{96A929BB-1667-4D86-82C7-A919ABA25B85}" type="presParOf" srcId="{303988D1-613B-41E2-BEE1-5BE72824FC1E}" destId="{B76B3FB5-F485-435E-8459-E411B1307F67}" srcOrd="2" destOrd="0" presId="urn:microsoft.com/office/officeart/2018/2/layout/IconVerticalSolidList"/>
    <dgm:cxn modelId="{25CB3BD9-1DD3-48DB-8CD4-78BA81737AD7}" type="presParOf" srcId="{303988D1-613B-41E2-BEE1-5BE72824FC1E}" destId="{D69457EE-C20E-4F29-9CB0-269D61C2CFC8}" srcOrd="3" destOrd="0" presId="urn:microsoft.com/office/officeart/2018/2/layout/IconVerticalSolidList"/>
    <dgm:cxn modelId="{6EBD80D0-4F86-4833-A14A-1C9E255992F9}" type="presParOf" srcId="{A8B2D26D-4E76-45E2-B4C9-6BD0A7CFC8AD}" destId="{20FF5852-CB6A-4747-9D95-09A02C73D87D}" srcOrd="1" destOrd="0" presId="urn:microsoft.com/office/officeart/2018/2/layout/IconVerticalSolidList"/>
    <dgm:cxn modelId="{990E3F94-EB32-46F3-A236-E9B2BC71486A}" type="presParOf" srcId="{A8B2D26D-4E76-45E2-B4C9-6BD0A7CFC8AD}" destId="{26079909-A833-4D20-BB39-B8F4527B25B6}" srcOrd="2" destOrd="0" presId="urn:microsoft.com/office/officeart/2018/2/layout/IconVerticalSolidList"/>
    <dgm:cxn modelId="{D2D4CF61-17EE-4B1C-A70F-A0D0AE58D7F9}" type="presParOf" srcId="{26079909-A833-4D20-BB39-B8F4527B25B6}" destId="{7265F8F8-F924-4811-962C-816782AC659C}" srcOrd="0" destOrd="0" presId="urn:microsoft.com/office/officeart/2018/2/layout/IconVerticalSolidList"/>
    <dgm:cxn modelId="{07E2B6FA-0B6B-425E-A504-0A368E491C37}" type="presParOf" srcId="{26079909-A833-4D20-BB39-B8F4527B25B6}" destId="{ECBF3610-BED2-46B9-B4E1-F70C78F0BC85}" srcOrd="1" destOrd="0" presId="urn:microsoft.com/office/officeart/2018/2/layout/IconVerticalSolidList"/>
    <dgm:cxn modelId="{C6255D09-49B5-46E4-920A-1EA9E117803C}" type="presParOf" srcId="{26079909-A833-4D20-BB39-B8F4527B25B6}" destId="{29816B54-3398-4D99-8170-4498C4D94EE0}" srcOrd="2" destOrd="0" presId="urn:microsoft.com/office/officeart/2018/2/layout/IconVerticalSolidList"/>
    <dgm:cxn modelId="{1132A1B7-DE17-4951-B858-964F752A55CF}" type="presParOf" srcId="{26079909-A833-4D20-BB39-B8F4527B25B6}" destId="{9D060799-1770-4356-B6EF-3E22E15D523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97D2B9-81B6-446F-A032-7D3D0116E152}">
      <dsp:nvSpPr>
        <dsp:cNvPr id="0" name=""/>
        <dsp:cNvSpPr/>
      </dsp:nvSpPr>
      <dsp:spPr>
        <a:xfrm>
          <a:off x="0" y="940362"/>
          <a:ext cx="11083634" cy="173605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1DB64-3D3A-4631-87CD-50D72429F2BB}">
      <dsp:nvSpPr>
        <dsp:cNvPr id="0" name=""/>
        <dsp:cNvSpPr/>
      </dsp:nvSpPr>
      <dsp:spPr>
        <a:xfrm>
          <a:off x="525156" y="1330974"/>
          <a:ext cx="954829" cy="95482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457EE-C20E-4F29-9CB0-269D61C2CFC8}">
      <dsp:nvSpPr>
        <dsp:cNvPr id="0" name=""/>
        <dsp:cNvSpPr/>
      </dsp:nvSpPr>
      <dsp:spPr>
        <a:xfrm>
          <a:off x="2005142" y="940362"/>
          <a:ext cx="9078491" cy="1736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732" tIns="183732" rIns="183732" bIns="18373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SUMÁRIO:</a:t>
          </a:r>
          <a:endParaRPr lang="en-US" sz="2200" kern="1200"/>
        </a:p>
      </dsp:txBody>
      <dsp:txXfrm>
        <a:off x="2005142" y="940362"/>
        <a:ext cx="9078491" cy="1736053"/>
      </dsp:txXfrm>
    </dsp:sp>
    <dsp:sp modelId="{7265F8F8-F924-4811-962C-816782AC659C}">
      <dsp:nvSpPr>
        <dsp:cNvPr id="0" name=""/>
        <dsp:cNvSpPr/>
      </dsp:nvSpPr>
      <dsp:spPr>
        <a:xfrm>
          <a:off x="0" y="3110429"/>
          <a:ext cx="11083634" cy="173605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F3610-BED2-46B9-B4E1-F70C78F0BC85}">
      <dsp:nvSpPr>
        <dsp:cNvPr id="0" name=""/>
        <dsp:cNvSpPr/>
      </dsp:nvSpPr>
      <dsp:spPr>
        <a:xfrm>
          <a:off x="525156" y="3501041"/>
          <a:ext cx="954829" cy="95482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060799-1770-4356-B6EF-3E22E15D5235}">
      <dsp:nvSpPr>
        <dsp:cNvPr id="0" name=""/>
        <dsp:cNvSpPr/>
      </dsp:nvSpPr>
      <dsp:spPr>
        <a:xfrm>
          <a:off x="2005142" y="3110429"/>
          <a:ext cx="9078491" cy="1736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732" tIns="183732" rIns="183732" bIns="18373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2019 — Prelúdio</a:t>
          </a:r>
          <a:br>
            <a:rPr lang="pt-BR" sz="2200" kern="1200" dirty="0"/>
          </a:br>
          <a:r>
            <a:rPr lang="pt-BR" sz="2200" kern="1200" dirty="0"/>
            <a:t>2020 — A resposta à pandemia</a:t>
          </a:r>
          <a:br>
            <a:rPr lang="pt-BR" sz="2200" kern="1200" dirty="0"/>
          </a:br>
          <a:r>
            <a:rPr lang="pt-BR" sz="2200" kern="1200" dirty="0"/>
            <a:t>2021 — Vacinas, variantes e controvérsias</a:t>
          </a:r>
          <a:br>
            <a:rPr lang="pt-BR" sz="2200" kern="1200" dirty="0"/>
          </a:br>
          <a:r>
            <a:rPr lang="pt-BR" sz="2200" kern="1200" dirty="0"/>
            <a:t>2022 — Finais e legado.</a:t>
          </a:r>
          <a:endParaRPr lang="en-US" sz="2200" kern="1200" dirty="0"/>
        </a:p>
      </dsp:txBody>
      <dsp:txXfrm>
        <a:off x="2005142" y="3110429"/>
        <a:ext cx="9078491" cy="17360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5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4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3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8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5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2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67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19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3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06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4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6E448DB1-4196-18A6-15DA-C72635C1B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Vídeo 15" descr="Livro virando uma página">
            <a:extLst>
              <a:ext uri="{FF2B5EF4-FFF2-40B4-BE49-F238E27FC236}">
                <a16:creationId xmlns:a16="http://schemas.microsoft.com/office/drawing/2014/main" id="{343953FE-37EA-2A71-3F64-4279435F40A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84" r="-1" b="-1"/>
          <a:stretch>
            <a:fillRect/>
          </a:stretch>
        </p:blipFill>
        <p:spPr>
          <a:xfrm>
            <a:off x="-505749" y="-346659"/>
            <a:ext cx="12808280" cy="7204659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2015" y="-752015"/>
            <a:ext cx="6858000" cy="836203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9000">
                <a:srgbClr val="000000">
                  <a:alpha val="47000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2A1DC3-CC0B-D508-4C5C-A8A19D6EA8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7894" y="249582"/>
            <a:ext cx="4671319" cy="1885803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OS DIÁRIOS DE ANTHONY FAUCI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BE43D1C-BFB8-A09E-30B1-5298D2824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376" y="2607534"/>
            <a:ext cx="7936134" cy="2205517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pt-BR" sz="2000" dirty="0">
                <a:solidFill>
                  <a:srgbClr val="FFFFFF"/>
                </a:solidFill>
              </a:rPr>
              <a:t>Baseado em documento em PDF liberado pelo Senador Rand Paul, presidente do Comitê do Senado dos EUA sobre Saúde, Educação, Trabalho e Pensões e editado pela Editora BROWNSTONE INSTITUTE</a:t>
            </a:r>
            <a:br>
              <a:rPr lang="pt-BR" sz="2000" dirty="0">
                <a:solidFill>
                  <a:srgbClr val="FFFFFF"/>
                </a:solidFill>
              </a:rPr>
            </a:br>
            <a:endParaRPr lang="pt-BR" sz="2000" dirty="0">
              <a:solidFill>
                <a:srgbClr val="FFFFFF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726039D-E613-8362-4BAF-3ED706F3D9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715" y="329594"/>
            <a:ext cx="2301439" cy="23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41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DF66C-39EC-1EE4-E229-F69C3F6D8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19BE65-7B56-D66F-3483-D8643720B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50" y="1865352"/>
            <a:ext cx="10653579" cy="4593828"/>
          </a:xfrm>
        </p:spPr>
        <p:txBody>
          <a:bodyPr/>
          <a:lstStyle/>
          <a:p>
            <a:r>
              <a:rPr lang="pt-BR" dirty="0"/>
              <a:t>19 de JANEIRO de 2020.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As coisas estão evoluindo rapidamente com o 2019-nCoV. Agora há 198 casos confirmados, todos na China, exceto dois na Tailândia e um no Japão. Há casos na província de Guangdong e suspeitos em Pequim e Xangai. Dei entrevista pré-gravada para a CNN </a:t>
            </a:r>
            <a:r>
              <a:rPr lang="pt-BR" dirty="0" err="1"/>
              <a:t>International</a:t>
            </a:r>
            <a:endParaRPr lang="pt-BR" dirty="0"/>
          </a:p>
        </p:txBody>
      </p:sp>
      <p:pic>
        <p:nvPicPr>
          <p:cNvPr id="5" name="Imagem 4" descr="Livro em branco aberto em um plano de fundo cinza">
            <a:extLst>
              <a:ext uri="{FF2B5EF4-FFF2-40B4-BE49-F238E27FC236}">
                <a16:creationId xmlns:a16="http://schemas.microsoft.com/office/drawing/2014/main" id="{97ECDD48-23E7-39B0-9AE3-B5E9B3BA6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82" y="0"/>
            <a:ext cx="4051218" cy="269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4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AE699-88C9-E258-16B5-011935C68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91FD9E-0183-D605-CE01-B4B7920CD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50" y="1865352"/>
            <a:ext cx="10653579" cy="4593828"/>
          </a:xfrm>
        </p:spPr>
        <p:txBody>
          <a:bodyPr/>
          <a:lstStyle/>
          <a:p>
            <a:r>
              <a:rPr lang="pt-BR" dirty="0"/>
              <a:t>21 de JANEIRO de 2020</a:t>
            </a:r>
          </a:p>
          <a:p>
            <a:pPr marL="0" indent="0">
              <a:buNone/>
            </a:pPr>
            <a:br>
              <a:rPr lang="pt-BR" dirty="0"/>
            </a:br>
            <a:r>
              <a:rPr lang="pt-BR" dirty="0">
                <a:highlight>
                  <a:srgbClr val="FFFF00"/>
                </a:highlight>
              </a:rPr>
              <a:t>O CDC anunciou o primeiro caso nos EUA, em Seattle</a:t>
            </a:r>
            <a:r>
              <a:rPr lang="pt-BR" dirty="0"/>
              <a:t>: um homem chinês de 35 anos, saudável, que visitou Wuhan, chegou aos EUA em 15 de janeiro, antes da triagem aeroportuária, desenvolveu sintomas no dia 16, foi testado no dia 19 e deu positivo no dia 20.</a:t>
            </a:r>
            <a:br>
              <a:rPr lang="pt-BR" dirty="0"/>
            </a:br>
            <a:r>
              <a:rPr lang="pt-BR" dirty="0">
                <a:solidFill>
                  <a:srgbClr val="FF0000"/>
                </a:solidFill>
              </a:rPr>
              <a:t>Outras entrevistas: VOA, Wall Street </a:t>
            </a:r>
            <a:r>
              <a:rPr lang="pt-BR" dirty="0" err="1">
                <a:solidFill>
                  <a:srgbClr val="FF0000"/>
                </a:solidFill>
              </a:rPr>
              <a:t>Journal</a:t>
            </a:r>
            <a:r>
              <a:rPr lang="pt-BR" dirty="0">
                <a:solidFill>
                  <a:srgbClr val="FF0000"/>
                </a:solidFill>
              </a:rPr>
              <a:t>, WCBS Radio, </a:t>
            </a:r>
            <a:r>
              <a:rPr lang="pt-BR" dirty="0" err="1">
                <a:solidFill>
                  <a:srgbClr val="FF0000"/>
                </a:solidFill>
              </a:rPr>
              <a:t>NewsMAX</a:t>
            </a:r>
            <a:r>
              <a:rPr lang="pt-BR" dirty="0">
                <a:solidFill>
                  <a:srgbClr val="FF0000"/>
                </a:solidFill>
              </a:rPr>
              <a:t>, FOX Business, </a:t>
            </a:r>
            <a:r>
              <a:rPr lang="pt-BR" dirty="0" err="1">
                <a:solidFill>
                  <a:srgbClr val="FF0000"/>
                </a:solidFill>
              </a:rPr>
              <a:t>BioCentury</a:t>
            </a:r>
            <a:r>
              <a:rPr lang="pt-BR" dirty="0">
                <a:solidFill>
                  <a:srgbClr val="FF0000"/>
                </a:solidFill>
              </a:rPr>
              <a:t>, Bloomberg Law, Washington Times e Time Magazine. Temos </a:t>
            </a:r>
            <a:r>
              <a:rPr lang="pt-BR" dirty="0" err="1">
                <a:solidFill>
                  <a:srgbClr val="FF0000"/>
                </a:solidFill>
              </a:rPr>
              <a:t>PCCs</a:t>
            </a:r>
            <a:r>
              <a:rPr lang="pt-BR" dirty="0">
                <a:solidFill>
                  <a:srgbClr val="FF0000"/>
                </a:solidFill>
              </a:rPr>
              <a:t> diários com Anthony Ruggiero, que continua bastante ríspido.</a:t>
            </a:r>
          </a:p>
        </p:txBody>
      </p:sp>
      <p:pic>
        <p:nvPicPr>
          <p:cNvPr id="5" name="Imagem 4" descr="Livro em branco aberto em um plano de fundo cinza">
            <a:extLst>
              <a:ext uri="{FF2B5EF4-FFF2-40B4-BE49-F238E27FC236}">
                <a16:creationId xmlns:a16="http://schemas.microsoft.com/office/drawing/2014/main" id="{DEE3A7DC-7A24-C809-91E0-FE1FB30DB0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82" y="0"/>
            <a:ext cx="4051218" cy="269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44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17797-06E3-82BC-644E-252C10DC1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4BBBFA-9997-5CEB-17EE-38C287052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3087329"/>
            <a:ext cx="11611897" cy="34429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br>
              <a:rPr lang="pt-BR" dirty="0"/>
            </a:br>
            <a:r>
              <a:rPr lang="pt-BR" dirty="0"/>
              <a:t>Isso complica a estratégia americana de triagem, pois as pessoas não conseguirão sair facilmente de Wuhan para chegar aos EUA. Pode ser necessário buscar outros meios.</a:t>
            </a:r>
            <a:br>
              <a:rPr lang="pt-BR" dirty="0"/>
            </a:br>
            <a:r>
              <a:rPr lang="pt-BR" dirty="0">
                <a:highlight>
                  <a:srgbClr val="FFFF00"/>
                </a:highlight>
              </a:rPr>
              <a:t>FASE I </a:t>
            </a:r>
            <a:r>
              <a:rPr lang="pt-BR" dirty="0"/>
              <a:t>— POSTURA ATUAL</a:t>
            </a:r>
            <a:br>
              <a:rPr lang="pt-BR" dirty="0"/>
            </a:br>
            <a:r>
              <a:rPr lang="pt-BR" dirty="0"/>
              <a:t>Estrangeiros que estiveram na China nos 14 dias anteriores à entrada nos EUA não podem ser admitidos segundo a Seção 212(f) da Lei de Imigração e Nacionalidade, com algumas exceções. Cidadãos americanos e residentes permanentes </a:t>
            </a:r>
            <a:r>
              <a:rPr lang="pt-BR" dirty="0">
                <a:highlight>
                  <a:srgbClr val="FFFF00"/>
                </a:highlight>
              </a:rPr>
              <a:t>que estiveram em Hubei podem ser submetidos a quarentena obrigatória de 14 dias</a:t>
            </a:r>
            <a:r>
              <a:rPr lang="pt-BR" dirty="0"/>
              <a:t>; </a:t>
            </a:r>
            <a:r>
              <a:rPr lang="pt-BR" dirty="0">
                <a:solidFill>
                  <a:srgbClr val="FF0000"/>
                </a:solidFill>
              </a:rPr>
              <a:t>quem esteve no restante da China pode ser submetido a triagem e autoisolamento por 14 dias.</a:t>
            </a:r>
            <a:br>
              <a:rPr lang="pt-BR" dirty="0">
                <a:solidFill>
                  <a:srgbClr val="FF0000"/>
                </a:solidFill>
              </a:rPr>
            </a:br>
            <a:r>
              <a:rPr lang="pt-BR" dirty="0"/>
              <a:t>Objetivos: conter o surto na origem, minimizar a importação de novos casos, limitar o potencial de epidemia doméstica e preparar os mecanismos de resposta.</a:t>
            </a:r>
            <a:br>
              <a:rPr lang="pt-BR" dirty="0"/>
            </a:br>
            <a:r>
              <a:rPr lang="pt-BR" dirty="0"/>
              <a:t>Em uma entrevista à FOX Business, perguntaram sobre um trecho em que </a:t>
            </a:r>
            <a:r>
              <a:rPr lang="pt-BR" dirty="0">
                <a:highlight>
                  <a:srgbClr val="FFFF00"/>
                </a:highlight>
              </a:rPr>
              <a:t>Trump dizia que tudo estava sob controle. Respondi que estamos levando isso muito a sério e que os americanos não devem ter medo, mas estamos levando a situação a sério.</a:t>
            </a:r>
          </a:p>
        </p:txBody>
      </p:sp>
      <p:pic>
        <p:nvPicPr>
          <p:cNvPr id="5" name="Imagem 4" descr="Livro em branco aberto em um plano de fundo cinza">
            <a:extLst>
              <a:ext uri="{FF2B5EF4-FFF2-40B4-BE49-F238E27FC236}">
                <a16:creationId xmlns:a16="http://schemas.microsoft.com/office/drawing/2014/main" id="{D7EE54E9-BB25-3613-15A5-0492FD22C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82" y="0"/>
            <a:ext cx="4051218" cy="269573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11E1865-2938-DD5E-5B03-7225E39BCD72}"/>
              </a:ext>
            </a:extLst>
          </p:cNvPr>
          <p:cNvSpPr txBox="1"/>
          <p:nvPr/>
        </p:nvSpPr>
        <p:spPr>
          <a:xfrm>
            <a:off x="137652" y="644013"/>
            <a:ext cx="7885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22 de JANEIRO de 2020</a:t>
            </a:r>
            <a:br>
              <a:rPr lang="pt-BR" dirty="0"/>
            </a:br>
            <a:br>
              <a:rPr lang="pt-BR" dirty="0"/>
            </a:br>
            <a:r>
              <a:rPr lang="pt-BR" dirty="0"/>
              <a:t>Há grande discussão entre CDC e DHS/CBP sobre fazer a triagem em </a:t>
            </a:r>
            <a:r>
              <a:rPr lang="pt-BR" dirty="0">
                <a:solidFill>
                  <a:srgbClr val="FF0000"/>
                </a:solidFill>
              </a:rPr>
              <a:t>cinco ou 12 aeroportos</a:t>
            </a:r>
            <a:r>
              <a:rPr lang="pt-BR" dirty="0"/>
              <a:t>. Enquanto estávamos no PCC, </a:t>
            </a:r>
            <a:r>
              <a:rPr lang="pt-BR" dirty="0">
                <a:highlight>
                  <a:srgbClr val="FFFF00"/>
                </a:highlight>
              </a:rPr>
              <a:t>a China anunciou a interrupção de todo o transporte público de Wuhan — avião, balsas, trens e ônibus —, na prática colocando em quarentena uma cidade de 11 milhões de pessoas, exceto em emergências absolutas.</a:t>
            </a:r>
          </a:p>
        </p:txBody>
      </p:sp>
    </p:spTree>
    <p:extLst>
      <p:ext uri="{BB962C8B-B14F-4D97-AF65-F5344CB8AC3E}">
        <p14:creationId xmlns:p14="http://schemas.microsoft.com/office/powerpoint/2010/main" val="2058138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AC97CD-D56B-2819-FB2E-5893CD59F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07636" cy="5773502"/>
          </a:xfrm>
        </p:spPr>
        <p:txBody>
          <a:bodyPr>
            <a:noAutofit/>
          </a:bodyPr>
          <a:lstStyle/>
          <a:p>
            <a:r>
              <a:rPr lang="pt-BR" sz="2000" b="0" dirty="0">
                <a:solidFill>
                  <a:srgbClr val="FF0000"/>
                </a:solidFill>
              </a:rPr>
              <a:t>O documento original divulgado tem mais de 1.100 páginas e, além das entradas diárias de </a:t>
            </a:r>
            <a:r>
              <a:rPr lang="pt-BR" sz="2000" b="0" dirty="0" err="1">
                <a:solidFill>
                  <a:srgbClr val="FF0000"/>
                </a:solidFill>
              </a:rPr>
              <a:t>Fauci</a:t>
            </a:r>
            <a:r>
              <a:rPr lang="pt-BR" sz="2000" b="0" dirty="0">
                <a:solidFill>
                  <a:srgbClr val="FF0000"/>
                </a:solidFill>
              </a:rPr>
              <a:t>, contém numerosos artigos de notícias, textos de opinião e recortes de imprensa que ele escolheu guardar junto às próprias anotações. Para facilitar a leitura, esta edição preserva integralmente as entradas do diário e os resumos de imprensa do próprio </a:t>
            </a:r>
            <a:r>
              <a:rPr lang="pt-BR" sz="2000" b="0" dirty="0" err="1">
                <a:solidFill>
                  <a:srgbClr val="FF0000"/>
                </a:solidFill>
              </a:rPr>
              <a:t>Fauci</a:t>
            </a:r>
            <a:r>
              <a:rPr lang="pt-BR" sz="2000" b="0" dirty="0">
                <a:solidFill>
                  <a:srgbClr val="FF0000"/>
                </a:solidFill>
              </a:rPr>
              <a:t>, condensando os artigos mais longos em notas editoriais claramente identificadas. </a:t>
            </a:r>
            <a:r>
              <a:rPr lang="pt-BR" sz="2000" b="0" dirty="0"/>
              <a:t>Erros de grafia e artefatos de transcrição do registro escaneado foram, em grande parte, mantidos.</a:t>
            </a: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r>
              <a:rPr lang="pt-BR" sz="2000" dirty="0"/>
              <a:t>Há </a:t>
            </a:r>
            <a:r>
              <a:rPr lang="pt-BR" sz="2000" dirty="0">
                <a:solidFill>
                  <a:srgbClr val="00B0F0"/>
                </a:solidFill>
              </a:rPr>
              <a:t>três tipos de texto:</a:t>
            </a:r>
            <a:br>
              <a:rPr lang="pt-BR" sz="2000" dirty="0">
                <a:solidFill>
                  <a:srgbClr val="00B0F0"/>
                </a:solidFill>
              </a:rPr>
            </a:br>
            <a:r>
              <a:rPr lang="pt-BR" sz="2000" dirty="0">
                <a:solidFill>
                  <a:srgbClr val="00B0F0"/>
                </a:solidFill>
              </a:rPr>
              <a:t>• Entradas do diário de Dr. </a:t>
            </a:r>
            <a:r>
              <a:rPr lang="pt-BR" sz="2000" dirty="0" err="1">
                <a:solidFill>
                  <a:srgbClr val="00B0F0"/>
                </a:solidFill>
              </a:rPr>
              <a:t>Fauci</a:t>
            </a:r>
            <a:r>
              <a:rPr lang="pt-BR" sz="2000" dirty="0">
                <a:solidFill>
                  <a:srgbClr val="00B0F0"/>
                </a:solidFill>
              </a:rPr>
              <a:t> — a narrativa principal, exatamente como escrita;</a:t>
            </a:r>
            <a:br>
              <a:rPr lang="pt-BR" sz="2000" dirty="0">
                <a:solidFill>
                  <a:srgbClr val="00B0F0"/>
                </a:solidFill>
              </a:rPr>
            </a:br>
            <a:r>
              <a:rPr lang="pt-BR" sz="2000" dirty="0">
                <a:solidFill>
                  <a:srgbClr val="00B0F0"/>
                </a:solidFill>
              </a:rPr>
              <a:t>• PRESS — sua lista de aparições na mídia naquele dia; </a:t>
            </a:r>
            <a:br>
              <a:rPr lang="pt-BR" sz="2000" dirty="0">
                <a:solidFill>
                  <a:srgbClr val="00B0F0"/>
                </a:solidFill>
              </a:rPr>
            </a:br>
            <a:r>
              <a:rPr lang="pt-BR" sz="2000" dirty="0">
                <a:solidFill>
                  <a:srgbClr val="00B0F0"/>
                </a:solidFill>
              </a:rPr>
              <a:t>• Recortes de notícias colados no diário — não são palavras de </a:t>
            </a:r>
            <a:r>
              <a:rPr lang="pt-BR" sz="2000" dirty="0" err="1">
                <a:solidFill>
                  <a:srgbClr val="00B0F0"/>
                </a:solidFill>
              </a:rPr>
              <a:t>Fauci</a:t>
            </a:r>
            <a:r>
              <a:rPr lang="pt-BR" sz="2000" dirty="0">
                <a:solidFill>
                  <a:srgbClr val="00B0F0"/>
                </a:solidFill>
              </a:rPr>
              <a:t> e aparecem identificados pela fonte e condensados.</a:t>
            </a:r>
            <a:br>
              <a:rPr lang="pt-BR" sz="2000" dirty="0">
                <a:solidFill>
                  <a:srgbClr val="00B0F0"/>
                </a:solidFill>
              </a:rPr>
            </a:br>
            <a:br>
              <a:rPr lang="pt-BR" sz="2000" dirty="0"/>
            </a:br>
            <a:br>
              <a:rPr lang="pt-BR" sz="2000" dirty="0"/>
            </a:br>
            <a:r>
              <a:rPr lang="pt-BR" sz="2000" dirty="0"/>
              <a:t>CRÉDITOS:</a:t>
            </a:r>
            <a:br>
              <a:rPr lang="pt-BR" sz="2000" dirty="0"/>
            </a:br>
            <a:r>
              <a:rPr lang="pt-BR" sz="2000" dirty="0"/>
              <a:t>- </a:t>
            </a:r>
            <a:r>
              <a:rPr lang="pt-BR" sz="2000" dirty="0">
                <a:solidFill>
                  <a:srgbClr val="00B0F0"/>
                </a:solidFill>
              </a:rPr>
              <a:t>Senador Rand Paul </a:t>
            </a:r>
            <a:r>
              <a:rPr lang="pt-BR" sz="2000" dirty="0"/>
              <a:t>como fonte do registro subjacente, com indicação da licença e das alterações realizadas.</a:t>
            </a:r>
            <a:br>
              <a:rPr lang="pt-BR" sz="2000" dirty="0"/>
            </a:br>
            <a:r>
              <a:rPr lang="pt-BR" sz="2000" dirty="0"/>
              <a:t>- </a:t>
            </a:r>
            <a:r>
              <a:rPr lang="pt-BR" sz="2000" dirty="0">
                <a:solidFill>
                  <a:srgbClr val="00B0F0"/>
                </a:solidFill>
              </a:rPr>
              <a:t>Editora: </a:t>
            </a:r>
            <a:r>
              <a:rPr lang="pt-BR" sz="2000" dirty="0" err="1">
                <a:solidFill>
                  <a:srgbClr val="00B0F0"/>
                </a:solidFill>
              </a:rPr>
              <a:t>Brownstone</a:t>
            </a:r>
            <a:r>
              <a:rPr lang="pt-BR" sz="2000" dirty="0">
                <a:solidFill>
                  <a:srgbClr val="00B0F0"/>
                </a:solidFill>
              </a:rPr>
              <a:t> </a:t>
            </a:r>
            <a:r>
              <a:rPr lang="pt-BR" sz="2000" dirty="0" err="1">
                <a:solidFill>
                  <a:srgbClr val="00B0F0"/>
                </a:solidFill>
              </a:rPr>
              <a:t>Institute</a:t>
            </a:r>
            <a:r>
              <a:rPr lang="pt-BR" sz="2000" dirty="0">
                <a:solidFill>
                  <a:srgbClr val="00B0F0"/>
                </a:solidFill>
              </a:rPr>
              <a:t>.</a:t>
            </a:r>
            <a:br>
              <a:rPr lang="pt-BR" sz="2000" dirty="0">
                <a:solidFill>
                  <a:srgbClr val="00B0F0"/>
                </a:solidFill>
              </a:rPr>
            </a:br>
            <a:endParaRPr lang="pt-BR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77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638237EC-44D5-EE98-2512-107F43BC7D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055825"/>
              </p:ext>
            </p:extLst>
          </p:nvPr>
        </p:nvGraphicFramePr>
        <p:xfrm>
          <a:off x="612647" y="522514"/>
          <a:ext cx="11083634" cy="5786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2034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2AB9C7-D0EA-98A1-D4EF-A87283632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50" y="1865352"/>
            <a:ext cx="10653579" cy="4593828"/>
          </a:xfrm>
        </p:spPr>
        <p:txBody>
          <a:bodyPr/>
          <a:lstStyle/>
          <a:p>
            <a:r>
              <a:rPr lang="pt-BR" dirty="0"/>
              <a:t>PRELÚDIO: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30 de DEZEMBRO de 2019 – ... promoções de médicos e troca de influências...</a:t>
            </a:r>
          </a:p>
          <a:p>
            <a:pPr marL="0" indent="0">
              <a:buNone/>
            </a:pPr>
            <a:r>
              <a:rPr lang="pt-BR" dirty="0"/>
              <a:t>Jon </a:t>
            </a:r>
            <a:r>
              <a:rPr lang="pt-BR" dirty="0" err="1"/>
              <a:t>LaPook</a:t>
            </a:r>
            <a:r>
              <a:rPr lang="pt-BR" dirty="0"/>
              <a:t> foi entrevistado no CBS </a:t>
            </a:r>
            <a:r>
              <a:rPr lang="pt-BR" dirty="0" err="1"/>
              <a:t>Morning</a:t>
            </a:r>
            <a:r>
              <a:rPr lang="pt-BR" dirty="0"/>
              <a:t> News e me mencionou várias vezes, depois que enviei um e-mail no fim de semana para </a:t>
            </a:r>
            <a:r>
              <a:rPr lang="pt-BR" dirty="0">
                <a:highlight>
                  <a:srgbClr val="FFFF00"/>
                </a:highlight>
              </a:rPr>
              <a:t>prepará-lo para sua entrevista sobre vacina universal contra influenza e vacinas contra HIV</a:t>
            </a:r>
          </a:p>
          <a:p>
            <a:endParaRPr lang="pt-BR" dirty="0"/>
          </a:p>
        </p:txBody>
      </p:sp>
      <p:pic>
        <p:nvPicPr>
          <p:cNvPr id="5" name="Imagem 4" descr="Livro em branco aberto em um plano de fundo cinza">
            <a:extLst>
              <a:ext uri="{FF2B5EF4-FFF2-40B4-BE49-F238E27FC236}">
                <a16:creationId xmlns:a16="http://schemas.microsoft.com/office/drawing/2014/main" id="{81029F1C-5E65-B4B4-E0A3-98DC3D7F2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82" y="0"/>
            <a:ext cx="4051218" cy="269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11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0F1E19-369E-735D-E62A-CB6A7AB7A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889" y="1263356"/>
            <a:ext cx="10653579" cy="4593828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10 de JANEIRO de 2020</a:t>
            </a:r>
          </a:p>
          <a:p>
            <a:endParaRPr lang="pt-BR" dirty="0"/>
          </a:p>
          <a:p>
            <a:endParaRPr lang="pt-BR" dirty="0"/>
          </a:p>
          <a:p>
            <a:pPr marL="0" indent="0">
              <a:buNone/>
            </a:pPr>
            <a:br>
              <a:rPr lang="pt-BR" dirty="0"/>
            </a:br>
            <a:r>
              <a:rPr lang="pt-BR" dirty="0"/>
              <a:t>A influenza está em alta. A correspondência da vacina é boa para H1N1, mas não tão boa para B e H3N2. Dei entrevista à WUSA local e a Elizabeth Cohen, da CNN. Também apareci na Voice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America</a:t>
            </a:r>
            <a:r>
              <a:rPr lang="pt-BR" dirty="0"/>
              <a:t> para discutir o novo vírus de Wuhan, </a:t>
            </a:r>
            <a:r>
              <a:rPr lang="pt-BR" dirty="0">
                <a:highlight>
                  <a:srgbClr val="FFFF00"/>
                </a:highlight>
              </a:rPr>
              <a:t>já documentado como um novo coronavírus.</a:t>
            </a:r>
          </a:p>
          <a:p>
            <a:pPr marL="0" indent="0">
              <a:buNone/>
            </a:pPr>
            <a:br>
              <a:rPr lang="pt-BR" dirty="0"/>
            </a:br>
            <a:r>
              <a:rPr lang="pt-BR" dirty="0"/>
              <a:t>É interessante que, </a:t>
            </a:r>
            <a:r>
              <a:rPr lang="pt-BR" dirty="0">
                <a:solidFill>
                  <a:srgbClr val="FF0000"/>
                </a:solidFill>
              </a:rPr>
              <a:t>nos últimos anos, tivemos três novos coronavírus emergentes que causaram doença grave em humanos: SARS, MERS e agora o vírus de Wuhan</a:t>
            </a:r>
            <a:r>
              <a:rPr lang="pt-BR" dirty="0"/>
              <a:t>. Os chineses publicaram a sequência do vírus em banco de dados público.</a:t>
            </a:r>
            <a:br>
              <a:rPr lang="pt-BR" dirty="0"/>
            </a:b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EA60A81-D87F-5828-84D5-FDCE51DB3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809" y="0"/>
            <a:ext cx="4054191" cy="26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33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2CB4C-C53A-69B7-0DB1-BFEACDD17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DA98CBE-9698-9BB9-3F51-8F56EE66D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809" y="0"/>
            <a:ext cx="4054191" cy="269466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F6C316-750C-2C5C-F9AD-BA90E12DB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889" y="432392"/>
            <a:ext cx="10693369" cy="5993216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14 de JANEIRO de 2020</a:t>
            </a:r>
            <a:br>
              <a:rPr lang="pt-BR" dirty="0"/>
            </a:br>
            <a:endParaRPr lang="pt-BR" dirty="0"/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A equipe de Barney Graham começou a trabalhar na vacina em</a:t>
            </a:r>
          </a:p>
          <a:p>
            <a:pPr marL="0" indent="0">
              <a:buNone/>
            </a:pPr>
            <a:r>
              <a:rPr lang="pt-BR" dirty="0"/>
              <a:t>escala GMP em colaboração com a Moderna. 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>
                <a:highlight>
                  <a:srgbClr val="FFFF00"/>
                </a:highlight>
              </a:rPr>
              <a:t>Dei entrevista gravada sobre o movimento antivacina e outra a Eileen Reilly, da </a:t>
            </a:r>
            <a:r>
              <a:rPr lang="pt-BR" dirty="0" err="1">
                <a:highlight>
                  <a:srgbClr val="FFFF00"/>
                </a:highlight>
              </a:rPr>
              <a:t>Axios</a:t>
            </a:r>
            <a:r>
              <a:rPr lang="pt-BR" dirty="0">
                <a:highlight>
                  <a:srgbClr val="FFFF00"/>
                </a:highlight>
              </a:rPr>
              <a:t>.</a:t>
            </a:r>
            <a:br>
              <a:rPr lang="pt-BR" dirty="0">
                <a:highlight>
                  <a:srgbClr val="FFFF00"/>
                </a:highlight>
              </a:rPr>
            </a:br>
            <a:r>
              <a:rPr lang="pt-BR" dirty="0"/>
              <a:t>O CDC está incomodado porque digo que esta temporada de influenza pode ser tão ruim quanto 2017–2018 e 2014–2015. Os números de infecção estão exatamente no ritmo daqueles anos. Entretanto, há menos mortes e hospitalizações totais, provavelmente porque a influenza B predominou cedo e afeta mais as crianças. Como os idosos respondem pela maioria das mortes e hospitalizações, esses números estão menores; por outro lado, as mortes pediátricas estão muito acima do habitual. Depende do que se entende por uma temporada “ruim”. Eu digo que é uma temporada ruim; o CDC diz que não. Houve uma discussão entre Azar e Nancy </a:t>
            </a:r>
            <a:r>
              <a:rPr lang="pt-BR" dirty="0" err="1"/>
              <a:t>Messonnier</a:t>
            </a:r>
            <a:r>
              <a:rPr lang="pt-BR" dirty="0"/>
              <a:t> sobre minhas declarações, mas ninguém pensou em me incluir na ligação. Nada bom. CDC típico.</a:t>
            </a:r>
          </a:p>
        </p:txBody>
      </p:sp>
    </p:spTree>
    <p:extLst>
      <p:ext uri="{BB962C8B-B14F-4D97-AF65-F5344CB8AC3E}">
        <p14:creationId xmlns:p14="http://schemas.microsoft.com/office/powerpoint/2010/main" val="1006508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13DB0-8720-66F7-940E-8AC523E69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B372C7-9471-8766-7A4A-E65509918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889" y="1263355"/>
            <a:ext cx="10653579" cy="5245599"/>
          </a:xfrm>
        </p:spPr>
        <p:txBody>
          <a:bodyPr>
            <a:normAutofit/>
          </a:bodyPr>
          <a:lstStyle/>
          <a:p>
            <a:r>
              <a:rPr lang="pt-BR" dirty="0"/>
              <a:t>16 de JANEIRO de 2020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br>
              <a:rPr lang="pt-BR" dirty="0"/>
            </a:br>
            <a:r>
              <a:rPr lang="pt-BR" dirty="0">
                <a:solidFill>
                  <a:srgbClr val="FF0000"/>
                </a:solidFill>
              </a:rPr>
              <a:t>A situação em Wuhan continua. Agora há duas mortes, dois casos na Tailândia e um no Japão. Participei de reunião do PCC via SCIF do NIH com o NSC, presidida por Anthony Ruggiero.</a:t>
            </a:r>
            <a:br>
              <a:rPr lang="pt-BR" dirty="0">
                <a:solidFill>
                  <a:srgbClr val="FF0000"/>
                </a:solidFill>
              </a:rPr>
            </a:br>
            <a:r>
              <a:rPr lang="pt-BR" dirty="0">
                <a:solidFill>
                  <a:srgbClr val="FF0000"/>
                </a:solidFill>
              </a:rPr>
              <a:t>CDC e DHS decidiram fazer triagem de entrada em três aeroportos americanos para pessoas que chegam direta ou indiretamente de Wuhan: Kennedy, em Nova York; LAX; e SFO. Um Boeing 747 vindo de Wuhan chegará ao Kennedy amanhã à noite e será o primeiro voo a passar pela triagem.</a:t>
            </a:r>
            <a:br>
              <a:rPr lang="pt-BR" dirty="0">
                <a:solidFill>
                  <a:srgbClr val="FF0000"/>
                </a:solidFill>
              </a:rPr>
            </a:br>
            <a:r>
              <a:rPr lang="pt-BR" dirty="0">
                <a:solidFill>
                  <a:srgbClr val="FF0000"/>
                </a:solidFill>
              </a:rPr>
              <a:t>Apareci no PBS </a:t>
            </a:r>
            <a:r>
              <a:rPr lang="pt-BR" dirty="0" err="1">
                <a:solidFill>
                  <a:srgbClr val="FF0000"/>
                </a:solidFill>
              </a:rPr>
              <a:t>NewsHour</a:t>
            </a:r>
            <a:r>
              <a:rPr lang="pt-BR" dirty="0">
                <a:solidFill>
                  <a:srgbClr val="FF0000"/>
                </a:solidFill>
              </a:rPr>
              <a:t> em um segmento sobre Ebola.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0091E33-886C-AB0E-4F4C-6EC68C131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809" y="0"/>
            <a:ext cx="4054191" cy="26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57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D58EA-0812-9F33-D67D-CA04FBF01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7547D7-7CB1-A9F8-8A8C-121697D2F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50" y="1865352"/>
            <a:ext cx="10653579" cy="4593828"/>
          </a:xfrm>
        </p:spPr>
        <p:txBody>
          <a:bodyPr/>
          <a:lstStyle/>
          <a:p>
            <a:r>
              <a:rPr lang="pt-BR" dirty="0"/>
              <a:t>17 de JANEIRO de 2020</a:t>
            </a:r>
          </a:p>
          <a:p>
            <a:endParaRPr lang="pt-BR" dirty="0"/>
          </a:p>
          <a:p>
            <a:pPr marL="0" indent="0">
              <a:buNone/>
            </a:pPr>
            <a:br>
              <a:rPr lang="pt-BR" dirty="0"/>
            </a:br>
            <a:r>
              <a:rPr lang="pt-BR" dirty="0"/>
              <a:t>Jennifer Ashton, da ABC World News Tonight, ligou em pânico pouco antes de entrar no ar sobre o vírus de Wuhan. Ela queria saber minha opinião sobre a triagem aeroportuária e a gravidade potencial. Enfatizei que precisamos levar a situação a sério e que a triagem é apropriada.</a:t>
            </a:r>
            <a:br>
              <a:rPr lang="pt-BR" dirty="0"/>
            </a:br>
            <a:endParaRPr lang="pt-BR" dirty="0"/>
          </a:p>
        </p:txBody>
      </p:sp>
      <p:pic>
        <p:nvPicPr>
          <p:cNvPr id="5" name="Imagem 4" descr="Livro em branco aberto em um plano de fundo cinza">
            <a:extLst>
              <a:ext uri="{FF2B5EF4-FFF2-40B4-BE49-F238E27FC236}">
                <a16:creationId xmlns:a16="http://schemas.microsoft.com/office/drawing/2014/main" id="{401D2C7E-7A24-DD6C-EFD4-1CCE6180F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82" y="0"/>
            <a:ext cx="4051218" cy="269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07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10690-E1F3-2DAB-6D70-E7E538131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C81DF5-1945-7CBB-79C7-E39526782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50" y="1865352"/>
            <a:ext cx="10653579" cy="4593828"/>
          </a:xfrm>
        </p:spPr>
        <p:txBody>
          <a:bodyPr/>
          <a:lstStyle/>
          <a:p>
            <a:r>
              <a:rPr lang="pt-BR" dirty="0"/>
              <a:t>18 de JANEIRO de 2020</a:t>
            </a:r>
          </a:p>
          <a:p>
            <a:endParaRPr lang="pt-BR" dirty="0"/>
          </a:p>
          <a:p>
            <a:pPr marL="0" indent="0">
              <a:buNone/>
            </a:pPr>
            <a:br>
              <a:rPr lang="pt-BR" dirty="0"/>
            </a:br>
            <a:r>
              <a:rPr lang="pt-BR" dirty="0"/>
              <a:t>A situação do 2019-nCoV começa a esquentar. Há mais 17 casos em Wuhan e a LSTMH estima que talvez existam centenas de casos ainda não reconhecidos. Começa a parecer haver alguma transmissão de pessoa para pessoa por contato próximo. </a:t>
            </a:r>
            <a:r>
              <a:rPr lang="pt-BR" dirty="0">
                <a:solidFill>
                  <a:srgbClr val="FF0000"/>
                </a:solidFill>
              </a:rPr>
              <a:t>Apareci na CNN </a:t>
            </a:r>
            <a:r>
              <a:rPr lang="pt-BR" dirty="0" err="1">
                <a:solidFill>
                  <a:srgbClr val="FF0000"/>
                </a:solidFill>
              </a:rPr>
              <a:t>Newsroom</a:t>
            </a:r>
            <a:r>
              <a:rPr lang="pt-BR" dirty="0">
                <a:solidFill>
                  <a:srgbClr val="FF0000"/>
                </a:solidFill>
              </a:rPr>
              <a:t> com </a:t>
            </a:r>
            <a:r>
              <a:rPr lang="pt-BR" dirty="0" err="1">
                <a:solidFill>
                  <a:srgbClr val="FF0000"/>
                </a:solidFill>
              </a:rPr>
              <a:t>Fredricka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>
                <a:solidFill>
                  <a:srgbClr val="FF0000"/>
                </a:solidFill>
              </a:rPr>
              <a:t>Whitfield</a:t>
            </a:r>
            <a:r>
              <a:rPr lang="pt-BR" dirty="0">
                <a:solidFill>
                  <a:srgbClr val="FF0000"/>
                </a:solidFill>
              </a:rPr>
              <a:t> para discutir a situação e a triagem nos três aeroportos.</a:t>
            </a:r>
          </a:p>
          <a:p>
            <a:endParaRPr lang="pt-BR" dirty="0"/>
          </a:p>
        </p:txBody>
      </p:sp>
      <p:pic>
        <p:nvPicPr>
          <p:cNvPr id="5" name="Imagem 4" descr="Livro em branco aberto em um plano de fundo cinza">
            <a:extLst>
              <a:ext uri="{FF2B5EF4-FFF2-40B4-BE49-F238E27FC236}">
                <a16:creationId xmlns:a16="http://schemas.microsoft.com/office/drawing/2014/main" id="{D5567B97-D853-0259-1580-D371C362F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82" y="0"/>
            <a:ext cx="4051218" cy="269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57450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1238</Words>
  <Application>Microsoft Office PowerPoint</Application>
  <PresentationFormat>Widescreen</PresentationFormat>
  <Paragraphs>37</Paragraphs>
  <Slides>12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Arial</vt:lpstr>
      <vt:lpstr>Neue Haas Grotesk Text Pro</vt:lpstr>
      <vt:lpstr>VanillaVTI</vt:lpstr>
      <vt:lpstr>OS DIÁRIOS DE ANTHONY FAUCI</vt:lpstr>
      <vt:lpstr>O documento original divulgado tem mais de 1.100 páginas e, além das entradas diárias de Fauci, contém numerosos artigos de notícias, textos de opinião e recortes de imprensa que ele escolheu guardar junto às próprias anotações. Para facilitar a leitura, esta edição preserva integralmente as entradas do diário e os resumos de imprensa do próprio Fauci, condensando os artigos mais longos em notas editoriais claramente identificadas. Erros de grafia e artefatos de transcrição do registro escaneado foram, em grande parte, mantidos.   Há três tipos de texto: • Entradas do diário de Dr. Fauci — a narrativa principal, exatamente como escrita; • PRESS — sua lista de aparições na mídia naquele dia;  • Recortes de notícias colados no diário — não são palavras de Fauci e aparecem identificados pela fonte e condensados.   CRÉDITOS: - Senador Rand Paul como fonte do registro subjacente, com indicação da licença e das alterações realizadas. - Editora: Brownstone Institute.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MPV Adm</dc:creator>
  <cp:lastModifiedBy>MPV Adm</cp:lastModifiedBy>
  <cp:revision>1</cp:revision>
  <dcterms:created xsi:type="dcterms:W3CDTF">2026-08-11T18:45:05Z</dcterms:created>
  <dcterms:modified xsi:type="dcterms:W3CDTF">2026-08-11T20:54:24Z</dcterms:modified>
</cp:coreProperties>
</file>